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1" r:id="rId2"/>
  </p:sldMasterIdLst>
  <p:notesMasterIdLst>
    <p:notesMasterId r:id="rId45"/>
  </p:notesMasterIdLst>
  <p:sldIdLst>
    <p:sldId id="256" r:id="rId3"/>
    <p:sldId id="294" r:id="rId4"/>
    <p:sldId id="290" r:id="rId5"/>
    <p:sldId id="262" r:id="rId6"/>
    <p:sldId id="265" r:id="rId7"/>
    <p:sldId id="289" r:id="rId8"/>
    <p:sldId id="264" r:id="rId9"/>
    <p:sldId id="259" r:id="rId10"/>
    <p:sldId id="278" r:id="rId11"/>
    <p:sldId id="282" r:id="rId12"/>
    <p:sldId id="291" r:id="rId13"/>
    <p:sldId id="266" r:id="rId14"/>
    <p:sldId id="293" r:id="rId15"/>
    <p:sldId id="295" r:id="rId16"/>
    <p:sldId id="267" r:id="rId17"/>
    <p:sldId id="281" r:id="rId18"/>
    <p:sldId id="268" r:id="rId19"/>
    <p:sldId id="283" r:id="rId20"/>
    <p:sldId id="285" r:id="rId21"/>
    <p:sldId id="296" r:id="rId22"/>
    <p:sldId id="297" r:id="rId23"/>
    <p:sldId id="269" r:id="rId24"/>
    <p:sldId id="286" r:id="rId25"/>
    <p:sldId id="287" r:id="rId26"/>
    <p:sldId id="270" r:id="rId27"/>
    <p:sldId id="288" r:id="rId28"/>
    <p:sldId id="298" r:id="rId29"/>
    <p:sldId id="271" r:id="rId30"/>
    <p:sldId id="276" r:id="rId31"/>
    <p:sldId id="277" r:id="rId32"/>
    <p:sldId id="272" r:id="rId33"/>
    <p:sldId id="279" r:id="rId34"/>
    <p:sldId id="280" r:id="rId35"/>
    <p:sldId id="273" r:id="rId36"/>
    <p:sldId id="301" r:id="rId37"/>
    <p:sldId id="274" r:id="rId38"/>
    <p:sldId id="299" r:id="rId39"/>
    <p:sldId id="300" r:id="rId40"/>
    <p:sldId id="302" r:id="rId41"/>
    <p:sldId id="303" r:id="rId42"/>
    <p:sldId id="307" r:id="rId43"/>
    <p:sldId id="306" r:id="rId44"/>
  </p:sldIdLst>
  <p:sldSz cx="12192000" cy="6858000"/>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6" roundtripDataSignature="AMtx7miqgGVw2oa+8993I+jqBGvzHq759Q=="/>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09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884"/>
    <p:restoredTop sz="94674"/>
  </p:normalViewPr>
  <p:slideViewPr>
    <p:cSldViewPr snapToGrid="0">
      <p:cViewPr varScale="1">
        <p:scale>
          <a:sx n="59" d="100"/>
          <a:sy n="59" d="100"/>
        </p:scale>
        <p:origin x="84" y="132"/>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customschemas.google.com/relationships/presentationmetadata" Target="metadata"/><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10.jpeg>
</file>

<file path=ppt/media/image11.png>
</file>

<file path=ppt/media/image12.png>
</file>

<file path=ppt/media/image13.jpeg>
</file>

<file path=ppt/media/image14.jp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2.jpeg>
</file>

<file path=ppt/media/image23.jpg>
</file>

<file path=ppt/media/image24.jpg>
</file>

<file path=ppt/media/image25.png>
</file>

<file path=ppt/media/image26.png>
</file>

<file path=ppt/media/image27.jpeg>
</file>

<file path=ppt/media/image28.jpeg>
</file>

<file path=ppt/media/image29.png>
</file>

<file path=ppt/media/image3.png>
</file>

<file path=ppt/media/image30.jpeg>
</file>

<file path=ppt/media/image31.png>
</file>

<file path=ppt/media/image32.jpeg>
</file>

<file path=ppt/media/image33.jpeg>
</file>

<file path=ppt/media/image34.jpeg>
</file>

<file path=ppt/media/image35.png>
</file>

<file path=ppt/media/image36.jpe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2"/>
            <a:ext cx="3038475" cy="465138"/>
          </a:xfrm>
          <a:prstGeom prst="rect">
            <a:avLst/>
          </a:prstGeom>
          <a:noFill/>
          <a:ln>
            <a:noFill/>
          </a:ln>
        </p:spPr>
        <p:txBody>
          <a:bodyPr spcFirstLastPara="1" wrap="square" lIns="93150" tIns="46575" rIns="93150" bIns="46575"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338" y="2"/>
            <a:ext cx="3038475" cy="465138"/>
          </a:xfrm>
          <a:prstGeom prst="rect">
            <a:avLst/>
          </a:prstGeom>
          <a:noFill/>
          <a:ln>
            <a:noFill/>
          </a:ln>
        </p:spPr>
        <p:txBody>
          <a:bodyPr spcFirstLastPara="1" wrap="square" lIns="93150" tIns="46575" rIns="93150" bIns="46575"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lvl1pPr marL="457200" marR="0" lvl="0"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1pPr>
            <a:lvl2pPr marL="914400" marR="0" lvl="1"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2pPr>
            <a:lvl3pPr marL="1371600" marR="0" lvl="2"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3pPr>
            <a:lvl4pPr marL="1828800" marR="0" lvl="3"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4pPr>
            <a:lvl5pPr marL="2286000" marR="0" lvl="4" indent="-228600" algn="l" rtl="0">
              <a:spcBef>
                <a:spcPts val="480"/>
              </a:spcBef>
              <a:spcAft>
                <a:spcPts val="0"/>
              </a:spcAft>
              <a:buSzPts val="1400"/>
              <a:buNone/>
              <a:defRPr sz="16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475" cy="465138"/>
          </a:xfrm>
          <a:prstGeom prst="rect">
            <a:avLst/>
          </a:prstGeom>
          <a:noFill/>
          <a:ln>
            <a:noFill/>
          </a:ln>
        </p:spPr>
        <p:txBody>
          <a:bodyPr spcFirstLastPara="1" wrap="square" lIns="93150" tIns="46575" rIns="93150" bIns="46575"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w3.org/TR/coga-usable/#dfn-easy-to-understand-language"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w3.org/TR/coga-usable/#bib-html5"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s://www.w3.org/TR/coga-usable/#bib-personalization-semantics-1.0"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www.w3.org/TR/webauthn/"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s://www.w3.org/TR/coga-usable/#bib-webauthn-2"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w3.org/TR/coga-usable/#dfn-age-related-forgetfulnes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84" name="Google Shape;84;p1:notes"/>
          <p:cNvSpPr txBox="1">
            <a:spLocks noGrp="1"/>
          </p:cNvSpPr>
          <p:nvPr>
            <p:ph type="body" idx="1"/>
          </p:nvPr>
        </p:nvSpPr>
        <p:spPr>
          <a:xfrm>
            <a:off x="701676" y="4416425"/>
            <a:ext cx="5607050" cy="4183063"/>
          </a:xfrm>
          <a:prstGeom prst="rect">
            <a:avLst/>
          </a:prstGeom>
          <a:noFill/>
          <a:ln>
            <a:noFill/>
          </a:ln>
        </p:spPr>
        <p:txBody>
          <a:bodyPr spcFirstLastPara="1" wrap="square" lIns="93150" tIns="46575" rIns="93150" bIns="46575" anchor="t" anchorCtr="0">
            <a:noAutofit/>
          </a:bodyPr>
          <a:lstStyle/>
          <a:p>
            <a:pPr marL="0" lvl="0" indent="0" algn="l" rtl="0">
              <a:spcBef>
                <a:spcPts val="0"/>
              </a:spcBef>
              <a:spcAft>
                <a:spcPts val="0"/>
              </a:spcAft>
              <a:buNone/>
            </a:pPr>
            <a:endParaRPr/>
          </a:p>
        </p:txBody>
      </p:sp>
      <p:sp>
        <p:nvSpPr>
          <p:cNvPr id="85" name="Google Shape;85;p1:notes"/>
          <p:cNvSpPr txBox="1">
            <a:spLocks noGrp="1"/>
          </p:cNvSpPr>
          <p:nvPr>
            <p:ph type="sldNum" idx="12"/>
          </p:nvPr>
        </p:nvSpPr>
        <p:spPr>
          <a:xfrm>
            <a:off x="3970338" y="8829675"/>
            <a:ext cx="3038475" cy="465138"/>
          </a:xfrm>
          <a:prstGeom prst="rect">
            <a:avLst/>
          </a:prstGeom>
          <a:noFill/>
          <a:ln>
            <a:noFill/>
          </a:ln>
        </p:spPr>
        <p:txBody>
          <a:bodyPr spcFirstLastPara="1" wrap="square" lIns="93150" tIns="46575" rIns="93150" bIns="46575"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11</a:t>
            </a:fld>
            <a:endParaRPr lang="en-US"/>
          </a:p>
        </p:txBody>
      </p:sp>
    </p:spTree>
    <p:extLst>
      <p:ext uri="{BB962C8B-B14F-4D97-AF65-F5344CB8AC3E}">
        <p14:creationId xmlns:p14="http://schemas.microsoft.com/office/powerpoint/2010/main" val="29646237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Amy loved her computer science course and now programs in several languages.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She has discovered she can visualize the outcome of her coding and is quick to find any errors even if they are not highlighted.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Writing documentation is less fun and she is too concise.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This means some users do not receive enough help using her applications.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i="1" dirty="0">
              <a:effectLst/>
            </a:endParaRPr>
          </a:p>
          <a:p>
            <a:r>
              <a:rPr lang="en-US" sz="1200" b="0" i="0" kern="1200" dirty="0">
                <a:solidFill>
                  <a:schemeClr val="tx1"/>
                </a:solidFill>
                <a:effectLst/>
                <a:latin typeface="+mn-lt"/>
                <a:ea typeface="+mn-ea"/>
                <a:cs typeface="+mn-cs"/>
              </a:rPr>
              <a:t>Amy is always concerned about communicating clearly. She finds it hard when people ask her to create a design that includes abstract imagery. Images that do not directly represent something make Amy feel uneasy. She tends to ask if there can be some explanatory text in case other users are confused. Figures of speech where someone has written something that is not literal make her wish that the writer would use </a:t>
            </a:r>
            <a:r>
              <a:rPr lang="en-US" sz="1200" b="0" i="0" kern="1200" dirty="0">
                <a:solidFill>
                  <a:schemeClr val="tx1"/>
                </a:solidFill>
                <a:effectLst/>
                <a:latin typeface="+mn-lt"/>
                <a:ea typeface="+mn-ea"/>
                <a:cs typeface="+mn-cs"/>
                <a:hlinkClick r:id="rId3" tooltip="Easy to Understand Language refers to text content that is in an accessible, easy to understand, form. It is often useful for people with learning disabilities, and is easier for many other people as well."/>
              </a:rPr>
              <a:t>easy to understand language</a:t>
            </a:r>
            <a:r>
              <a:rPr lang="en-US" sz="1200" b="0" i="0" kern="1200" dirty="0">
                <a:solidFill>
                  <a:schemeClr val="tx1"/>
                </a:solidFill>
                <a:effectLst/>
                <a:latin typeface="+mn-lt"/>
                <a:ea typeface="+mn-ea"/>
                <a:cs typeface="+mn-cs"/>
              </a:rPr>
              <a:t> as it is hard to understand concepts such as, "the wheels of justice turn slowly".</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12</a:t>
            </a:fld>
            <a:endParaRPr lang="en-US"/>
          </a:p>
        </p:txBody>
      </p:sp>
    </p:spTree>
    <p:extLst>
      <p:ext uri="{BB962C8B-B14F-4D97-AF65-F5344CB8AC3E}">
        <p14:creationId xmlns:p14="http://schemas.microsoft.com/office/powerpoint/2010/main" val="8235571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definitions and explanations should be provided in text close to the implied content or in the markup.</a:t>
            </a:r>
          </a:p>
          <a:p>
            <a:endParaRPr lang="en-US" dirty="0"/>
          </a:p>
          <a:p>
            <a:r>
              <a:rPr lang="en-US" dirty="0"/>
              <a:t>Example: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If you are experiencing cold feet before starting, take a deep breath and jump in.</a:t>
            </a:r>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If you are experiencing anxiety before starting, take a deep breath. Tell yourself you can do it and get started. Anxiety can include nervousness, fear, dizziness, or shortness of breath.</a:t>
            </a: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13</a:t>
            </a:fld>
            <a:endParaRPr lang="en-US"/>
          </a:p>
        </p:txBody>
      </p:sp>
    </p:spTree>
    <p:extLst>
      <p:ext uri="{BB962C8B-B14F-4D97-AF65-F5344CB8AC3E}">
        <p14:creationId xmlns:p14="http://schemas.microsoft.com/office/powerpoint/2010/main" val="8566819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George enjoys his job and lives semi-independently in a small town, where he can easily find his way around.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However, George finds it hard to use search engines and navigate around web sites because of the need to work with large blocks of text.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He has problems using the online systems at work, and needs help to search for suitable videos or music.</a:t>
            </a: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15</a:t>
            </a:fld>
            <a:endParaRPr lang="en-US"/>
          </a:p>
        </p:txBody>
      </p:sp>
    </p:spTree>
    <p:extLst>
      <p:ext uri="{BB962C8B-B14F-4D97-AF65-F5344CB8AC3E}">
        <p14:creationId xmlns:p14="http://schemas.microsoft.com/office/powerpoint/2010/main" val="39233568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Use:</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t>
            </a:r>
            <a:r>
              <a:rPr lang="en-US" sz="1200" b="0" i="0" kern="1200" dirty="0">
                <a:solidFill>
                  <a:schemeClr val="tx1"/>
                </a:solidFill>
                <a:effectLst/>
                <a:latin typeface="+mn-lt"/>
                <a:ea typeface="+mn-ea"/>
                <a:cs typeface="+mn-cs"/>
                <a:hlinkClick r:id="rId3" tooltip="HTML5"/>
              </a:rPr>
              <a:t>HTML5</a:t>
            </a:r>
            <a:r>
              <a:rPr lang="en-US" sz="1200" b="0" i="0" kern="1200" dirty="0">
                <a:solidFill>
                  <a:schemeClr val="tx1"/>
                </a:solidFill>
                <a:effectLst/>
                <a:latin typeface="+mn-lt"/>
                <a:ea typeface="+mn-ea"/>
                <a:cs typeface="+mn-cs"/>
              </a:rPr>
              <a:t>] autocomplete tags on all common fields.</a:t>
            </a:r>
          </a:p>
          <a:p>
            <a:r>
              <a:rPr lang="en-US" sz="1200" b="0" i="0" kern="1200" dirty="0">
                <a:solidFill>
                  <a:schemeClr val="tx1"/>
                </a:solidFill>
                <a:effectLst/>
                <a:latin typeface="+mn-lt"/>
                <a:ea typeface="+mn-ea"/>
                <a:cs typeface="+mn-cs"/>
              </a:rPr>
              <a:t>True text to support browser preferences for styles.</a:t>
            </a:r>
          </a:p>
          <a:p>
            <a:r>
              <a:rPr lang="en-US" sz="1200" b="0" i="0" kern="1200" dirty="0">
                <a:solidFill>
                  <a:schemeClr val="tx1"/>
                </a:solidFill>
                <a:effectLst/>
                <a:latin typeface="+mn-lt"/>
                <a:ea typeface="+mn-ea"/>
                <a:cs typeface="+mn-cs"/>
              </a:rPr>
              <a:t>A toolbar that adds personalized images.</a:t>
            </a:r>
          </a:p>
          <a:p>
            <a:r>
              <a:rPr lang="en-US" sz="1200" b="0" i="0" kern="1200" dirty="0">
                <a:solidFill>
                  <a:schemeClr val="tx1"/>
                </a:solidFill>
                <a:effectLst/>
                <a:latin typeface="+mn-lt"/>
                <a:ea typeface="+mn-ea"/>
                <a:cs typeface="+mn-cs"/>
              </a:rPr>
              <a:t>Semantics that can work with a toolbar for personalized images or [</a:t>
            </a:r>
            <a:r>
              <a:rPr lang="en-US" sz="1200" b="0" i="0" kern="1200" dirty="0">
                <a:solidFill>
                  <a:schemeClr val="tx1"/>
                </a:solidFill>
                <a:effectLst/>
                <a:latin typeface="+mn-lt"/>
                <a:ea typeface="+mn-ea"/>
                <a:cs typeface="+mn-cs"/>
                <a:hlinkClick r:id="rId4" tooltip="Personalization Semantics 1.0"/>
              </a:rPr>
              <a:t>personalization-semantics-1.0</a:t>
            </a:r>
            <a:r>
              <a:rPr lang="en-US" sz="1200" b="0" i="0" kern="1200" dirty="0">
                <a:solidFill>
                  <a:schemeClr val="tx1"/>
                </a:solidFill>
                <a:effectLst/>
                <a:latin typeface="+mn-lt"/>
                <a:ea typeface="+mn-ea"/>
                <a:cs typeface="+mn-cs"/>
              </a:rPr>
              <a:t>].</a:t>
            </a:r>
          </a:p>
          <a:p>
            <a:r>
              <a:rPr lang="en-US" sz="1200" b="1" i="0" kern="1200" dirty="0">
                <a:solidFill>
                  <a:schemeClr val="tx1"/>
                </a:solidFill>
                <a:effectLst/>
                <a:latin typeface="+mn-lt"/>
                <a:ea typeface="+mn-ea"/>
                <a:cs typeface="+mn-cs"/>
              </a:rPr>
              <a:t>Avoid:</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Forms that do not support [</a:t>
            </a:r>
            <a:r>
              <a:rPr lang="en-US" sz="1200" b="0" i="0" kern="1200" dirty="0">
                <a:solidFill>
                  <a:schemeClr val="tx1"/>
                </a:solidFill>
                <a:effectLst/>
                <a:latin typeface="+mn-lt"/>
                <a:ea typeface="+mn-ea"/>
                <a:cs typeface="+mn-cs"/>
                <a:hlinkClick r:id="rId3" tooltip="HTML5"/>
              </a:rPr>
              <a:t>HTML5</a:t>
            </a:r>
            <a:r>
              <a:rPr lang="en-US" sz="1200" b="0" i="0" kern="1200" dirty="0">
                <a:solidFill>
                  <a:schemeClr val="tx1"/>
                </a:solidFill>
                <a:effectLst/>
                <a:latin typeface="+mn-lt"/>
                <a:ea typeface="+mn-ea"/>
                <a:cs typeface="+mn-cs"/>
              </a:rPr>
              <a:t>] autocomplete.</a:t>
            </a:r>
          </a:p>
          <a:p>
            <a:r>
              <a:rPr lang="en-US" sz="1200" b="0" i="0" kern="1200" dirty="0">
                <a:solidFill>
                  <a:schemeClr val="tx1"/>
                </a:solidFill>
                <a:effectLst/>
                <a:latin typeface="+mn-lt"/>
                <a:ea typeface="+mn-ea"/>
                <a:cs typeface="+mn-cs"/>
              </a:rPr>
              <a:t>Default fonts that are not clear or readable such as a cartoon font or gothic.</a:t>
            </a:r>
          </a:p>
          <a:p>
            <a:r>
              <a:rPr lang="en-US" sz="1200" b="0" i="0" kern="1200" dirty="0">
                <a:solidFill>
                  <a:schemeClr val="tx1"/>
                </a:solidFill>
                <a:effectLst/>
                <a:latin typeface="+mn-lt"/>
                <a:ea typeface="+mn-ea"/>
                <a:cs typeface="+mn-cs"/>
              </a:rPr>
              <a:t>Pages that cannot easily be personalized.</a:t>
            </a: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16</a:t>
            </a:fld>
            <a:endParaRPr lang="en-US"/>
          </a:p>
        </p:txBody>
      </p:sp>
    </p:spTree>
    <p:extLst>
      <p:ext uri="{BB962C8B-B14F-4D97-AF65-F5344CB8AC3E}">
        <p14:creationId xmlns:p14="http://schemas.microsoft.com/office/powerpoint/2010/main" val="41635787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Gopal retired from his law firm in his early 60s when he found he was forgetting important items that needed to be discussed in his complex caseload.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He found that he was forgetting material that he had just read, losing and misplacing objects, and having trouble planning or organizing events.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Gopal is a very intelligent man and that has not changed.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You will often find him reading an article about the law.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However, he finds he cannot learn new things that rely on remembering new information.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This can include new words or symbols.</a:t>
            </a:r>
          </a:p>
          <a:p>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17</a:t>
            </a:fld>
            <a:endParaRPr lang="en-US"/>
          </a:p>
        </p:txBody>
      </p:sp>
    </p:spTree>
    <p:extLst>
      <p:ext uri="{BB962C8B-B14F-4D97-AF65-F5344CB8AC3E}">
        <p14:creationId xmlns:p14="http://schemas.microsoft.com/office/powerpoint/2010/main" val="20786298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Use:</a:t>
            </a:r>
            <a:endParaRPr lang="en-US" dirty="0">
              <a:effectLst/>
            </a:endParaRPr>
          </a:p>
          <a:p>
            <a:pPr marL="171450" indent="-171450">
              <a:buFont typeface="Arial" panose="020B0604020202020204" pitchFamily="34" charset="0"/>
              <a:buChar char="•"/>
            </a:pPr>
            <a:r>
              <a:rPr lang="en-US" dirty="0">
                <a:effectLst/>
              </a:rPr>
              <a:t>Clearly stated charges. Users are aware of all charges and can make an informed decision when they decide to purchase an item and put it in a shopping cart.</a:t>
            </a:r>
          </a:p>
          <a:p>
            <a:pPr marL="171450" indent="-171450">
              <a:buFont typeface="Arial" panose="020B0604020202020204" pitchFamily="34" charset="0"/>
              <a:buChar char="•"/>
            </a:pPr>
            <a:r>
              <a:rPr lang="en-US" dirty="0">
                <a:effectLst/>
              </a:rPr>
              <a:t>Clearly stated of ranges of possible charges. For items with shipping charges that vary, list the range of shipping charges and the issues that change the rate, along with a link to where more details can be found. For example, weight and speed of shipping may impact your shipping fees which can be between $4 and $400 depending on location.</a:t>
            </a:r>
          </a:p>
          <a:p>
            <a:pPr marL="171450" indent="-171450">
              <a:buFont typeface="Arial" panose="020B0604020202020204" pitchFamily="34" charset="0"/>
              <a:buChar char="•"/>
            </a:pPr>
            <a:r>
              <a:rPr lang="en-US" dirty="0">
                <a:effectLst/>
              </a:rPr>
              <a:t>There are no surprise conditions.</a:t>
            </a:r>
          </a:p>
          <a:p>
            <a:r>
              <a:rPr lang="en-US" b="1" dirty="0">
                <a:effectLst/>
              </a:rPr>
              <a:t>Avoid:</a:t>
            </a:r>
            <a:endParaRPr lang="en-US" dirty="0">
              <a:effectLst/>
            </a:endParaRP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Final transactions that include new charges or hidden fees, that result in higher-than-expected total charges.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Final transactions that include conditions of purchase that are not clear to users from the beginning of the task.</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Transactions that contain charges or conditions that the user did not know about until they had invested a lot of effort into the sale.</a:t>
            </a:r>
          </a:p>
          <a:p>
            <a:br>
              <a:rPr lang="en-US" dirty="0">
                <a:effectLst/>
              </a:rPr>
            </a:b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18</a:t>
            </a:fld>
            <a:endParaRPr lang="en-US"/>
          </a:p>
        </p:txBody>
      </p:sp>
    </p:spTree>
    <p:extLst>
      <p:ext uri="{BB962C8B-B14F-4D97-AF65-F5344CB8AC3E}">
        <p14:creationId xmlns:p14="http://schemas.microsoft.com/office/powerpoint/2010/main" val="7566568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Clear lists of what is included and what is not included. For example:</a:t>
            </a:r>
          </a:p>
          <a:p>
            <a:pPr lvl="1"/>
            <a:r>
              <a:rPr lang="en-US" dirty="0">
                <a:effectLst/>
              </a:rPr>
              <a:t>When choosing an airline ticket. Next to each option, there is a clear list of what is included.</a:t>
            </a:r>
          </a:p>
          <a:p>
            <a:r>
              <a:rPr lang="en-US" dirty="0">
                <a:effectLst/>
              </a:rPr>
              <a:t>Warnings about any changes or risks. For example:</a:t>
            </a:r>
          </a:p>
          <a:p>
            <a:pPr lvl="1"/>
            <a:r>
              <a:rPr lang="en-US" dirty="0">
                <a:effectLst/>
              </a:rPr>
              <a:t>When choosing an airline ticket, if a ticket option is to a different destination or there is another unusual action or change that could be unwanted or have risks, the user is asked to confirm the change.</a:t>
            </a:r>
          </a:p>
          <a:p>
            <a:r>
              <a:rPr lang="en-US" b="1" dirty="0">
                <a:effectLst/>
              </a:rPr>
              <a:t>Avoid:</a:t>
            </a:r>
            <a:endParaRPr lang="en-US" dirty="0">
              <a:effectLst/>
            </a:endParaRPr>
          </a:p>
          <a:p>
            <a:r>
              <a:rPr lang="en-US" dirty="0">
                <a:effectLst/>
              </a:rPr>
              <a:t>Details that are not clear when the user selects an option.</a:t>
            </a:r>
          </a:p>
          <a:p>
            <a:pPr lvl="1"/>
            <a:r>
              <a:rPr lang="en-US" dirty="0">
                <a:effectLst/>
              </a:rPr>
              <a:t>For example: Meal options from an online menu have fun names. The meal contents, side items, allergy information and ability to customize each option is not visible until two steps later in the process. A customer must go several screens down on each item in order to make a decision.</a:t>
            </a:r>
          </a:p>
          <a:p>
            <a:r>
              <a:rPr lang="en-US" dirty="0">
                <a:effectLst/>
              </a:rPr>
              <a:t>Changing items from the original request without warning the user.</a:t>
            </a:r>
          </a:p>
          <a:p>
            <a:r>
              <a:rPr lang="en-US" dirty="0">
                <a:effectLst/>
              </a:rPr>
              <a:t>Risks to the user without warnings.</a:t>
            </a:r>
          </a:p>
          <a:p>
            <a:br>
              <a:rPr lang="en-US" dirty="0"/>
            </a:b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19</a:t>
            </a:fld>
            <a:endParaRPr lang="en-US"/>
          </a:p>
        </p:txBody>
      </p:sp>
    </p:spTree>
    <p:extLst>
      <p:ext uri="{BB962C8B-B14F-4D97-AF65-F5344CB8AC3E}">
        <p14:creationId xmlns:p14="http://schemas.microsoft.com/office/powerpoint/2010/main" val="28559224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20</a:t>
            </a:fld>
            <a:endParaRPr lang="en-US"/>
          </a:p>
        </p:txBody>
      </p:sp>
    </p:spTree>
    <p:extLst>
      <p:ext uri="{BB962C8B-B14F-4D97-AF65-F5344CB8AC3E}">
        <p14:creationId xmlns:p14="http://schemas.microsoft.com/office/powerpoint/2010/main" val="8283472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Jonathan is a massage therapist with dyscalculia.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Although he is very intelligent in other areas, he has trouble working with numbers and needs to count on his fingers to add very basic sums.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He struggles with concepts like “greater than” and “less than” and understanding how numbers are related to each other, especially ones that end in a series of zeros such as 10, 100, 1000, etc.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It’s hard for him to follow the logic behind mathematical concepts and to do everyday tasks that involve numbers or quantities, like measuring ingredients in a recipe or paying for things in cash.</a:t>
            </a:r>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22</a:t>
            </a:fld>
            <a:endParaRPr lang="en-US"/>
          </a:p>
        </p:txBody>
      </p:sp>
    </p:spTree>
    <p:extLst>
      <p:ext uri="{BB962C8B-B14F-4D97-AF65-F5344CB8AC3E}">
        <p14:creationId xmlns:p14="http://schemas.microsoft.com/office/powerpoint/2010/main" val="1921187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leave </a:t>
            </a:r>
            <a:r>
              <a:rPr lang="en-US" dirty="0" err="1"/>
              <a:t>twith</a:t>
            </a:r>
            <a:r>
              <a:rPr lang="en-US" dirty="0"/>
              <a:t> a better understanding of the diverse needs of people with cognitive and learning disabilities and next steps for designing to support them, then this talk is successful.</a:t>
            </a: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a:t>
            </a:fld>
            <a:endParaRPr lang="en-US"/>
          </a:p>
        </p:txBody>
      </p:sp>
    </p:spTree>
    <p:extLst>
      <p:ext uri="{BB962C8B-B14F-4D97-AF65-F5344CB8AC3E}">
        <p14:creationId xmlns:p14="http://schemas.microsoft.com/office/powerpoint/2010/main" val="7154270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24</a:t>
            </a:fld>
            <a:endParaRPr lang="en-US"/>
          </a:p>
        </p:txBody>
      </p:sp>
    </p:spTree>
    <p:extLst>
      <p:ext uri="{BB962C8B-B14F-4D97-AF65-F5344CB8AC3E}">
        <p14:creationId xmlns:p14="http://schemas.microsoft.com/office/powerpoint/2010/main" val="39819800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Jonathan is a massage therapist with dyscalculia.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Although he is very intelligent in other areas, he has trouble working with numbers and needs to count on his fingers to add very basic sums.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He struggles with concepts like “greater than” and “less than” and understanding how numbers are related to each other, especially ones that end in a series of zeros such as 10, 100, 1000, etc.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It’s hard for him to follow the logic behind mathematical concepts and to do everyday tasks that involve numbers or quantities, like measuring ingredients in a recipe or paying for things in cash.</a:t>
            </a:r>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25</a:t>
            </a:fld>
            <a:endParaRPr lang="en-US"/>
          </a:p>
        </p:txBody>
      </p:sp>
    </p:spTree>
    <p:extLst>
      <p:ext uri="{BB962C8B-B14F-4D97-AF65-F5344CB8AC3E}">
        <p14:creationId xmlns:p14="http://schemas.microsoft.com/office/powerpoint/2010/main" val="16941555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Credit card, drivers license, necessary information </a:t>
            </a:r>
          </a:p>
          <a:p>
            <a:r>
              <a:rPr lang="en-US" sz="1200" b="0" i="0" kern="1200" dirty="0">
                <a:solidFill>
                  <a:schemeClr val="tx1"/>
                </a:solidFill>
                <a:effectLst/>
                <a:latin typeface="+mn-lt"/>
                <a:ea typeface="+mn-ea"/>
                <a:cs typeface="+mn-cs"/>
              </a:rPr>
              <a:t>Visual cues when a user starts a task.</a:t>
            </a:r>
          </a:p>
          <a:p>
            <a:r>
              <a:rPr lang="en-US" sz="1200" b="0" i="0" kern="1200" dirty="0">
                <a:solidFill>
                  <a:schemeClr val="tx1"/>
                </a:solidFill>
                <a:effectLst/>
                <a:latin typeface="+mn-lt"/>
                <a:ea typeface="+mn-ea"/>
                <a:cs typeface="+mn-cs"/>
              </a:rPr>
              <a:t>An overview of the process including the time it might take, and any resources needed. For example:</a:t>
            </a:r>
          </a:p>
          <a:p>
            <a:pPr lvl="1"/>
            <a:r>
              <a:rPr lang="en-US" sz="1200" b="0" i="0" kern="1200" dirty="0">
                <a:solidFill>
                  <a:schemeClr val="tx1"/>
                </a:solidFill>
                <a:effectLst/>
                <a:latin typeface="+mn-lt"/>
                <a:ea typeface="+mn-ea"/>
                <a:cs typeface="+mn-cs"/>
              </a:rPr>
              <a:t>Before the user begins to book an airline ticket, a message is presented, “The average time for booking an airline ticket is 15-30 minutes. You will need your travel dates, the number of travelers, and each travelers’ passport to complete this process.”</a:t>
            </a: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26</a:t>
            </a:fld>
            <a:endParaRPr lang="en-US"/>
          </a:p>
        </p:txBody>
      </p:sp>
    </p:spTree>
    <p:extLst>
      <p:ext uri="{BB962C8B-B14F-4D97-AF65-F5344CB8AC3E}">
        <p14:creationId xmlns:p14="http://schemas.microsoft.com/office/powerpoint/2010/main" val="17086345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Maria is 50 years old, married, and lives with her family in São Paulo, Brazil.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Maria is beginning to lose her memory but still works part-time for a local company.</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r>
              <a:rPr lang="en-US" sz="1200" b="0" i="0" kern="1200" dirty="0">
                <a:solidFill>
                  <a:schemeClr val="tx1"/>
                </a:solidFill>
                <a:effectLst/>
                <a:latin typeface="+mn-lt"/>
                <a:ea typeface="+mn-ea"/>
                <a:cs typeface="+mn-cs"/>
              </a:rPr>
              <a:t>Maria needs to use websites to gather information and order products.  More modern websites with content that changes when the mouse hovers over it are a nightmare! While ordering business cards (a multi-step process), Maria has difficulty remembering information that she enters into previous screens. On the first step she sees content choices that the process expects her to remember in later screens. Additionally, the prolonged mental stress that she experiences while navigating means it is hard for her to make new memories. Processes that require Maria to remember information from one step to another need to give her the information required, at the exact point of use, otherwise she will not be able to complete the process. Because she has hand/eye coordination difficulties, she also often presses something incorrectly. </a:t>
            </a:r>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28</a:t>
            </a:fld>
            <a:endParaRPr lang="en-US"/>
          </a:p>
        </p:txBody>
      </p:sp>
    </p:spTree>
    <p:extLst>
      <p:ext uri="{BB962C8B-B14F-4D97-AF65-F5344CB8AC3E}">
        <p14:creationId xmlns:p14="http://schemas.microsoft.com/office/powerpoint/2010/main" val="24129504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Use:</a:t>
            </a:r>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most important tasks are directly on the main page and in visually distinct boxes. For example, important tasks on a library site might be: searching, signing up for a library card, locating a branch, and reserving a conference room.</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most used features are near the top of the page.</a:t>
            </a:r>
          </a:p>
          <a:p>
            <a:r>
              <a:rPr lang="en-US" sz="1200" b="1" i="0" kern="1200" dirty="0">
                <a:solidFill>
                  <a:schemeClr val="tx1"/>
                </a:solidFill>
                <a:effectLst/>
                <a:latin typeface="+mn-lt"/>
                <a:ea typeface="+mn-ea"/>
                <a:cs typeface="+mn-cs"/>
              </a:rPr>
              <a:t>Avoid:</a:t>
            </a:r>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Items that the team wish to promote more prominently placed than the main reason for users coming to the site. For example: A library web site only includes upcoming events on the main page. Users have to click through non obvious links to search for books, signing up for a library card, locating a branch, or reserving a conference room.</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Positioning information users are likely to want so they have to scroll, or page down, to find it.</a:t>
            </a: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29</a:t>
            </a:fld>
            <a:endParaRPr lang="en-US"/>
          </a:p>
        </p:txBody>
      </p:sp>
    </p:spTree>
    <p:extLst>
      <p:ext uri="{BB962C8B-B14F-4D97-AF65-F5344CB8AC3E}">
        <p14:creationId xmlns:p14="http://schemas.microsoft.com/office/powerpoint/2010/main" val="13456716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Sam loved his work as a librarian. He spent his entire life surrounded by books in peaceful places where he could research his love for history.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In recent years, he enjoyed using the web to explore how other people around the world saw the history of his own country and the changing views on famous people from the past. Now he is depressed and very frustrated due to a recent stroke.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right side of his body is paralyzed.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He also has difficulty having conversations with friends and family due to aphasia. To him this means that some of his words are muddled and his understanding is not always as clear as it has been.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Worst of all, he cannot read as fluently as he has in the past. One-handed typing is slow and he finds his word finding abilities often fail him.</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Hemiplegia – partial paralysis </a:t>
            </a:r>
            <a:br>
              <a:rPr lang="en-US" dirty="0"/>
            </a:br>
            <a:r>
              <a:rPr lang="en-US" dirty="0"/>
              <a:t>Aphasia - </a:t>
            </a:r>
            <a:r>
              <a:rPr lang="en-US" sz="1200" b="0" i="0" kern="1200" dirty="0">
                <a:solidFill>
                  <a:schemeClr val="tx1"/>
                </a:solidFill>
                <a:effectLst/>
                <a:latin typeface="+mn-lt"/>
                <a:ea typeface="+mn-ea"/>
                <a:cs typeface="+mn-cs"/>
              </a:rPr>
              <a:t>loss of ability to understand or express speech, caused by brain damage.</a:t>
            </a:r>
          </a:p>
          <a:p>
            <a:pPr marL="0" indent="0">
              <a:buFont typeface="Arial" panose="020B0604020202020204" pitchFamily="34" charset="0"/>
              <a:buNone/>
            </a:pP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31</a:t>
            </a:fld>
            <a:endParaRPr lang="en-US"/>
          </a:p>
        </p:txBody>
      </p:sp>
    </p:spTree>
    <p:extLst>
      <p:ext uri="{BB962C8B-B14F-4D97-AF65-F5344CB8AC3E}">
        <p14:creationId xmlns:p14="http://schemas.microsoft.com/office/powerpoint/2010/main" val="2115636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Use:</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Bullet points to separate each step.</a:t>
            </a:r>
          </a:p>
          <a:p>
            <a:r>
              <a:rPr lang="en-US" sz="1200" b="0" i="0" kern="1200" dirty="0">
                <a:solidFill>
                  <a:schemeClr val="tx1"/>
                </a:solidFill>
                <a:effectLst/>
                <a:latin typeface="+mn-lt"/>
                <a:ea typeface="+mn-ea"/>
                <a:cs typeface="+mn-cs"/>
              </a:rPr>
              <a:t>An if/then table to separate steps based on conditions. </a:t>
            </a:r>
          </a:p>
          <a:p>
            <a:r>
              <a:rPr lang="en-US" b="1" dirty="0"/>
              <a:t>Avoid</a:t>
            </a:r>
          </a:p>
          <a:p>
            <a:r>
              <a:rPr lang="en-US" sz="1200" b="0" i="0" kern="1200" dirty="0">
                <a:solidFill>
                  <a:schemeClr val="tx1"/>
                </a:solidFill>
                <a:effectLst/>
                <a:latin typeface="+mn-lt"/>
                <a:ea typeface="+mn-ea"/>
                <a:cs typeface="+mn-cs"/>
              </a:rPr>
              <a:t>More than one step in the same block of text without separation. For example:</a:t>
            </a:r>
          </a:p>
          <a:p>
            <a:pPr lvl="1"/>
            <a:r>
              <a:rPr lang="en-US" sz="1200" b="0" i="0" kern="1200" dirty="0">
                <a:solidFill>
                  <a:schemeClr val="tx1"/>
                </a:solidFill>
                <a:effectLst/>
                <a:latin typeface="+mn-lt"/>
                <a:ea typeface="+mn-ea"/>
                <a:cs typeface="+mn-cs"/>
              </a:rPr>
              <a:t>If you want to work in programing, write to </a:t>
            </a:r>
            <a:r>
              <a:rPr lang="en-US" sz="1200" b="0" i="0" kern="1200" dirty="0" err="1">
                <a:solidFill>
                  <a:schemeClr val="tx1"/>
                </a:solidFill>
                <a:effectLst/>
                <a:latin typeface="+mn-lt"/>
                <a:ea typeface="+mn-ea"/>
                <a:cs typeface="+mn-cs"/>
              </a:rPr>
              <a:t>programing@example.com</a:t>
            </a:r>
            <a:r>
              <a:rPr lang="en-US" sz="1200" b="0" i="0" kern="1200" dirty="0">
                <a:solidFill>
                  <a:schemeClr val="tx1"/>
                </a:solidFill>
                <a:effectLst/>
                <a:latin typeface="+mn-lt"/>
                <a:ea typeface="+mn-ea"/>
                <a:cs typeface="+mn-cs"/>
              </a:rPr>
              <a:t> with a resume and sample code that you wrote. If you want to work in design, write to </a:t>
            </a:r>
            <a:r>
              <a:rPr lang="en-US" sz="1200" b="0" i="0" kern="1200" dirty="0" err="1">
                <a:solidFill>
                  <a:schemeClr val="tx1"/>
                </a:solidFill>
                <a:effectLst/>
                <a:latin typeface="+mn-lt"/>
                <a:ea typeface="+mn-ea"/>
                <a:cs typeface="+mn-cs"/>
              </a:rPr>
              <a:t>design@example.com</a:t>
            </a:r>
            <a:r>
              <a:rPr lang="en-US" sz="1200" b="0" i="0" kern="1200" dirty="0">
                <a:solidFill>
                  <a:schemeClr val="tx1"/>
                </a:solidFill>
                <a:effectLst/>
                <a:latin typeface="+mn-lt"/>
                <a:ea typeface="+mn-ea"/>
                <a:cs typeface="+mn-cs"/>
              </a:rPr>
              <a:t> with a resume and sample pages.</a:t>
            </a: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32</a:t>
            </a:fld>
            <a:endParaRPr lang="en-US"/>
          </a:p>
        </p:txBody>
      </p:sp>
    </p:spTree>
    <p:extLst>
      <p:ext uri="{BB962C8B-B14F-4D97-AF65-F5344CB8AC3E}">
        <p14:creationId xmlns:p14="http://schemas.microsoft.com/office/powerpoint/2010/main" val="6122103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33</a:t>
            </a:fld>
            <a:endParaRPr lang="en-US"/>
          </a:p>
        </p:txBody>
      </p:sp>
    </p:spTree>
    <p:extLst>
      <p:ext uri="{BB962C8B-B14F-4D97-AF65-F5344CB8AC3E}">
        <p14:creationId xmlns:p14="http://schemas.microsoft.com/office/powerpoint/2010/main" val="35355704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Their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has been a student in Israel for the past year. Tal's Fashion Design course is challenging but fun.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loves the creative aspect of the diploma where there is more drawing than writing.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has moderate dyslexia, resulting in times when it is hard to cope with complex text.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sometimes finds it a challenge working out how words are pronounced when they have many syllables. This can make it hard for Tal to grasp the meaning of some paragraphs.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They often have to reread content.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has several projects to complete as part of the Fashion Design portfolio requirements. The one that worries Tal most involves a written assignment to research post-war fashions and their impact on today's designs.</a:t>
            </a:r>
          </a:p>
          <a:p>
            <a:pPr marL="0" indent="0">
              <a:buFont typeface="Arial" panose="020B0604020202020204" pitchFamily="34" charset="0"/>
              <a:buNone/>
            </a:pP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34</a:t>
            </a:fld>
            <a:endParaRPr lang="en-US"/>
          </a:p>
        </p:txBody>
      </p:sp>
    </p:spTree>
    <p:extLst>
      <p:ext uri="{BB962C8B-B14F-4D97-AF65-F5344CB8AC3E}">
        <p14:creationId xmlns:p14="http://schemas.microsoft.com/office/powerpoint/2010/main" val="9720347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Use:</a:t>
            </a:r>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dirty="0">
                <a:solidFill>
                  <a:schemeClr val="tx1"/>
                </a:solidFill>
                <a:effectLst/>
                <a:latin typeface="+mn-lt"/>
                <a:ea typeface="+mn-ea"/>
                <a:cs typeface="+mn-cs"/>
                <a:hlinkClick r:id="rId3"/>
              </a:rPr>
              <a:t>Web Authentication: An API for accessing Public Key Credentials</a:t>
            </a:r>
            <a:r>
              <a:rPr lang="en-US"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hlinkClick r:id="rId4" tooltip="Web Authentication: An API for accessing Public Key Credentials - Level 2"/>
              </a:rPr>
              <a:t>webauthn-2</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Single Sign-on (SSO) that allow users to access many sites with a single login (federated login).</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Two step authentication with Bluetooth links (no copying).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Quick Response Codes (QR Code).</a:t>
            </a:r>
          </a:p>
          <a:p>
            <a:r>
              <a:rPr lang="en-US" sz="1200" b="1" i="0" kern="1200" dirty="0">
                <a:solidFill>
                  <a:schemeClr val="tx1"/>
                </a:solidFill>
                <a:effectLst/>
                <a:latin typeface="+mn-lt"/>
                <a:ea typeface="+mn-ea"/>
                <a:cs typeface="+mn-cs"/>
              </a:rPr>
              <a:t>Avoid:</a:t>
            </a:r>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Using two-step authentication that requires copying.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Using a password and not allowing pasting into the field.</a:t>
            </a: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35</a:t>
            </a:fld>
            <a:endParaRPr lang="en-US"/>
          </a:p>
        </p:txBody>
      </p:sp>
    </p:spTree>
    <p:extLst>
      <p:ext uri="{BB962C8B-B14F-4D97-AF65-F5344CB8AC3E}">
        <p14:creationId xmlns:p14="http://schemas.microsoft.com/office/powerpoint/2010/main" val="14311528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4</a:t>
            </a:fld>
            <a:endParaRPr lang="en-US"/>
          </a:p>
        </p:txBody>
      </p:sp>
    </p:spTree>
    <p:extLst>
      <p:ext uri="{BB962C8B-B14F-4D97-AF65-F5344CB8AC3E}">
        <p14:creationId xmlns:p14="http://schemas.microsoft.com/office/powerpoint/2010/main" val="32423508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Yuki found concentrating at school difficult.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she got into college and started taking a course in business studies life became even more stressful. She knew she could cope with the studies, but never seemed to get her work completed on time.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She found it hard to start a report and even to create a plan for a project.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working with others she always had good ideas but somehow they were never taken up. She became frustrated, often failing to keep her feelings in check.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Luckily, a tutor suggested she look for help.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a psychologist mentioned Attention Deficit Hyperactive Disorder or AD(H)D, Yuki was relieved to have a reason for her planning and organizational difficulties and other executive functions.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She did not want to draw attention to her difficulties, but knowing what caused the challenges helped her find solutions. She learnt that if she could make use of her constantly active brain and body as well as manage her time better, she could turn her hobby into a very successful Yoga business.</a:t>
            </a: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36</a:t>
            </a:fld>
            <a:endParaRPr lang="en-US"/>
          </a:p>
        </p:txBody>
      </p:sp>
    </p:spTree>
    <p:extLst>
      <p:ext uri="{BB962C8B-B14F-4D97-AF65-F5344CB8AC3E}">
        <p14:creationId xmlns:p14="http://schemas.microsoft.com/office/powerpoint/2010/main" val="15498752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Use:</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Media that is divided into short logical segments. Each section is labeled and easy to get to. For example: A 30-minute video is divided into 5 sections, each with a descriptive link to play from that point onwards.</a:t>
            </a:r>
          </a:p>
          <a:p>
            <a:r>
              <a:rPr lang="en-US" sz="1200" b="1" i="0" kern="1200" dirty="0">
                <a:solidFill>
                  <a:schemeClr val="tx1"/>
                </a:solidFill>
                <a:effectLst/>
                <a:latin typeface="+mn-lt"/>
                <a:ea typeface="+mn-ea"/>
                <a:cs typeface="+mn-cs"/>
              </a:rPr>
              <a:t>Avoid:</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Media that is not divided into segments. For example: A 30-minute video contains no subdivisions or descriptions of sections. A user has to play it from the beginning or guess starting locations within the video.</a:t>
            </a:r>
          </a:p>
          <a:p>
            <a:r>
              <a:rPr lang="en-US" sz="1200" b="0" i="0" kern="1200" dirty="0">
                <a:solidFill>
                  <a:schemeClr val="tx1"/>
                </a:solidFill>
                <a:effectLst/>
                <a:latin typeface="+mn-lt"/>
                <a:ea typeface="+mn-ea"/>
                <a:cs typeface="+mn-cs"/>
              </a:rPr>
              <a:t>Media sections that are not labeled.</a:t>
            </a:r>
          </a:p>
          <a:p>
            <a:r>
              <a:rPr lang="en-US" sz="1200" b="0" i="0" kern="1200" dirty="0">
                <a:solidFill>
                  <a:schemeClr val="tx1"/>
                </a:solidFill>
                <a:effectLst/>
                <a:latin typeface="+mn-lt"/>
                <a:ea typeface="+mn-ea"/>
                <a:cs typeface="+mn-cs"/>
              </a:rPr>
              <a:t>Media sections that are not linked to in the summary or table of contents.</a:t>
            </a: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37</a:t>
            </a:fld>
            <a:endParaRPr lang="en-US"/>
          </a:p>
        </p:txBody>
      </p:sp>
    </p:spTree>
    <p:extLst>
      <p:ext uri="{BB962C8B-B14F-4D97-AF65-F5344CB8AC3E}">
        <p14:creationId xmlns:p14="http://schemas.microsoft.com/office/powerpoint/2010/main" val="13576850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examples:</a:t>
            </a:r>
          </a:p>
          <a:p>
            <a:endParaRPr lang="en-US" dirty="0"/>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Your stocks went up this month. Vs Over the last month, we saw your stocks increasing</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Time is not unlimited or You have limited time</a:t>
            </a: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40</a:t>
            </a:fld>
            <a:endParaRPr lang="en-US"/>
          </a:p>
        </p:txBody>
      </p:sp>
    </p:spTree>
    <p:extLst>
      <p:ext uri="{BB962C8B-B14F-4D97-AF65-F5344CB8AC3E}">
        <p14:creationId xmlns:p14="http://schemas.microsoft.com/office/powerpoint/2010/main" val="3868906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With Cognitive and Learning Disabilities there is not:</a:t>
            </a:r>
          </a:p>
          <a:p>
            <a:pPr marL="742950" lvl="1" indent="-285750">
              <a:buFont typeface="Arial" panose="020B0604020202020204" pitchFamily="34" charset="0"/>
              <a:buChar char="•"/>
            </a:pPr>
            <a:r>
              <a:rPr lang="en-US" dirty="0"/>
              <a:t>Universal language used to categorize disabilities</a:t>
            </a:r>
          </a:p>
          <a:p>
            <a:pPr marL="742950" lvl="1" indent="-285750">
              <a:buFont typeface="Arial" panose="020B0604020202020204" pitchFamily="34" charset="0"/>
              <a:buChar char="•"/>
            </a:pPr>
            <a:r>
              <a:rPr lang="en-US" dirty="0"/>
              <a:t>Clear one-to-one mapping between disability and needs</a:t>
            </a:r>
          </a:p>
          <a:p>
            <a:pPr marL="285750" lvl="0" indent="-285750">
              <a:buFont typeface="Arial" panose="020B0604020202020204" pitchFamily="34" charset="0"/>
              <a:buChar char="•"/>
            </a:pPr>
            <a:r>
              <a:rPr lang="en-US" dirty="0"/>
              <a:t>Traditionally the accessibility profession has grouped this category together but it is every bit as diverse as physical disabilities. In some ways, it is the category of “we aren’t quite sure how to measure accessibility well here”</a:t>
            </a:r>
          </a:p>
          <a:p>
            <a:pPr marL="285750" lvl="0" indent="-285750">
              <a:buFont typeface="Arial" panose="020B0604020202020204" pitchFamily="34" charset="0"/>
              <a:buChar char="•"/>
            </a:pPr>
            <a:endParaRPr lang="en-US" dirty="0"/>
          </a:p>
          <a:p>
            <a:pPr marL="285750" lvl="0" indent="-285750">
              <a:buFont typeface="Arial" panose="020B0604020202020204" pitchFamily="34" charset="0"/>
              <a:buChar char="•"/>
            </a:pPr>
            <a:endParaRPr lang="en-US" dirty="0"/>
          </a:p>
          <a:p>
            <a:r>
              <a:rPr lang="en-US" b="1" dirty="0">
                <a:effectLst/>
              </a:rPr>
              <a:t>Attention</a:t>
            </a:r>
          </a:p>
          <a:p>
            <a:pPr marL="171450" indent="-171450">
              <a:buFont typeface="Arial" panose="020B0604020202020204" pitchFamily="34" charset="0"/>
              <a:buChar char="•"/>
            </a:pPr>
            <a:r>
              <a:rPr lang="en-US" dirty="0">
                <a:effectLst/>
              </a:rPr>
              <a:t>Use with limited ability to focus attention </a:t>
            </a:r>
          </a:p>
          <a:p>
            <a:pPr marL="171450" indent="-171450">
              <a:buFont typeface="Arial" panose="020B0604020202020204" pitchFamily="34" charset="0"/>
              <a:buChar char="•"/>
            </a:pPr>
            <a:r>
              <a:rPr lang="en-US" dirty="0">
                <a:effectLst/>
              </a:rPr>
              <a:t>Use with limited ability to direct attention</a:t>
            </a:r>
          </a:p>
          <a:p>
            <a:pPr marL="171450" indent="-171450">
              <a:buFont typeface="Arial" panose="020B0604020202020204" pitchFamily="34" charset="0"/>
              <a:buChar char="•"/>
            </a:pPr>
            <a:r>
              <a:rPr lang="en-US" dirty="0">
                <a:effectLst/>
              </a:rPr>
              <a:t>Use with limited ability to shift attention </a:t>
            </a:r>
          </a:p>
          <a:p>
            <a:r>
              <a:rPr lang="en-US" b="1" dirty="0">
                <a:effectLst/>
              </a:rPr>
              <a:t>Language &amp; Literacy</a:t>
            </a:r>
          </a:p>
          <a:p>
            <a:pPr marL="171450" indent="-171450">
              <a:buFont typeface="Arial" panose="020B0604020202020204" pitchFamily="34" charset="0"/>
              <a:buChar char="•"/>
            </a:pPr>
            <a:r>
              <a:rPr lang="en-US" dirty="0">
                <a:effectLst/>
              </a:rPr>
              <a:t>Use without ability to read </a:t>
            </a:r>
          </a:p>
          <a:p>
            <a:pPr marL="171450" indent="-171450">
              <a:buFont typeface="Arial" panose="020B0604020202020204" pitchFamily="34" charset="0"/>
              <a:buChar char="•"/>
            </a:pPr>
            <a:r>
              <a:rPr lang="en-US" dirty="0">
                <a:effectLst/>
              </a:rPr>
              <a:t>Use with limited ability to recognize written language</a:t>
            </a:r>
          </a:p>
          <a:p>
            <a:pPr marL="171450" indent="-171450">
              <a:buFont typeface="Arial" panose="020B0604020202020204" pitchFamily="34" charset="0"/>
              <a:buChar char="•"/>
            </a:pPr>
            <a:r>
              <a:rPr lang="en-US" dirty="0">
                <a:effectLst/>
              </a:rPr>
              <a:t>Use with limited ability to comprehend written language </a:t>
            </a:r>
          </a:p>
          <a:p>
            <a:pPr marL="171450" indent="-171450">
              <a:buFont typeface="Arial" panose="020B0604020202020204" pitchFamily="34" charset="0"/>
              <a:buChar char="•"/>
            </a:pPr>
            <a:r>
              <a:rPr lang="en-US" dirty="0">
                <a:effectLst/>
              </a:rPr>
              <a:t>Use without ability to write </a:t>
            </a:r>
          </a:p>
          <a:p>
            <a:pPr marL="171450" indent="-171450">
              <a:buFont typeface="Arial" panose="020B0604020202020204" pitchFamily="34" charset="0"/>
              <a:buChar char="•"/>
            </a:pPr>
            <a:r>
              <a:rPr lang="en-US" dirty="0">
                <a:effectLst/>
              </a:rPr>
              <a:t>Use with limited ability to correctly write (or type) words and use punctuation</a:t>
            </a:r>
          </a:p>
          <a:p>
            <a:pPr marL="171450" indent="-171450">
              <a:buFont typeface="Arial" panose="020B0604020202020204" pitchFamily="34" charset="0"/>
              <a:buChar char="•"/>
            </a:pPr>
            <a:r>
              <a:rPr lang="en-US" dirty="0">
                <a:effectLst/>
              </a:rPr>
              <a:t>Use without understanding symbols</a:t>
            </a:r>
          </a:p>
          <a:p>
            <a:pPr marL="171450" indent="-171450">
              <a:buFont typeface="Arial" panose="020B0604020202020204" pitchFamily="34" charset="0"/>
              <a:buChar char="•"/>
            </a:pPr>
            <a:r>
              <a:rPr lang="en-US" dirty="0">
                <a:effectLst/>
              </a:rPr>
              <a:t>Use without understanding metaphors, idioms, euphemisms, or specific dialect of culture or location</a:t>
            </a:r>
          </a:p>
          <a:p>
            <a:r>
              <a:rPr lang="en-US" b="1" dirty="0">
                <a:effectLst/>
              </a:rPr>
              <a:t>Learning</a:t>
            </a:r>
          </a:p>
          <a:p>
            <a:pPr marL="171450" indent="-171450">
              <a:buFont typeface="Arial" panose="020B0604020202020204" pitchFamily="34" charset="0"/>
              <a:buChar char="•"/>
            </a:pPr>
            <a:r>
              <a:rPr lang="en-US" dirty="0">
                <a:effectLst/>
              </a:rPr>
              <a:t>Use with limited ability of math and numeric concepts</a:t>
            </a:r>
          </a:p>
          <a:p>
            <a:pPr marL="171450" indent="-171450">
              <a:buFont typeface="Arial" panose="020B0604020202020204" pitchFamily="34" charset="0"/>
              <a:buChar char="•"/>
            </a:pPr>
            <a:r>
              <a:rPr lang="en-US" dirty="0">
                <a:effectLst/>
              </a:rPr>
              <a:t>Use with limited compositional skill (simultaneous thinking and input)</a:t>
            </a:r>
          </a:p>
          <a:p>
            <a:pPr marL="171450" indent="-171450">
              <a:buFont typeface="Arial" panose="020B0604020202020204" pitchFamily="34" charset="0"/>
              <a:buChar char="•"/>
            </a:pPr>
            <a:r>
              <a:rPr lang="en-US" dirty="0">
                <a:effectLst/>
              </a:rPr>
              <a:t>Use with limited </a:t>
            </a:r>
            <a:r>
              <a:rPr lang="en-US" dirty="0" err="1">
                <a:effectLst/>
              </a:rPr>
              <a:t>coordinational</a:t>
            </a:r>
            <a:r>
              <a:rPr lang="en-US" dirty="0">
                <a:effectLst/>
              </a:rPr>
              <a:t> skill (motoric skills, visual-spatial organizational memory, and social)</a:t>
            </a:r>
          </a:p>
          <a:p>
            <a:r>
              <a:rPr lang="en-US" b="1" dirty="0">
                <a:effectLst/>
              </a:rPr>
              <a:t>Memory</a:t>
            </a:r>
          </a:p>
          <a:p>
            <a:pPr marL="171450" indent="-171450">
              <a:buFont typeface="Arial" panose="020B0604020202020204" pitchFamily="34" charset="0"/>
              <a:buChar char="•"/>
            </a:pPr>
            <a:r>
              <a:rPr lang="en-US" dirty="0">
                <a:effectLst/>
              </a:rPr>
              <a:t>Use with limited short-term or working memory </a:t>
            </a:r>
          </a:p>
          <a:p>
            <a:pPr marL="171450" indent="-171450">
              <a:buFont typeface="Arial" panose="020B0604020202020204" pitchFamily="34" charset="0"/>
              <a:buChar char="•"/>
            </a:pPr>
            <a:r>
              <a:rPr lang="en-US" dirty="0">
                <a:effectLst/>
              </a:rPr>
              <a:t>Use with limited medium or long-term memory</a:t>
            </a:r>
          </a:p>
          <a:p>
            <a:pPr marL="171450" indent="-171450">
              <a:buFont typeface="Arial" panose="020B0604020202020204" pitchFamily="34" charset="0"/>
              <a:buChar char="•"/>
            </a:pPr>
            <a:r>
              <a:rPr lang="en-US" dirty="0">
                <a:effectLst/>
              </a:rPr>
              <a:t>Use with limited sensory memory</a:t>
            </a:r>
          </a:p>
          <a:p>
            <a:pPr marL="628650" lvl="1" indent="-171450">
              <a:buFont typeface="Arial" panose="020B0604020202020204" pitchFamily="34" charset="0"/>
              <a:buChar char="•"/>
            </a:pPr>
            <a:r>
              <a:rPr lang="en-US" dirty="0">
                <a:effectLst/>
              </a:rPr>
              <a:t>Visual</a:t>
            </a:r>
          </a:p>
          <a:p>
            <a:pPr marL="628650" lvl="1" indent="-171450">
              <a:buFont typeface="Arial" panose="020B0604020202020204" pitchFamily="34" charset="0"/>
              <a:buChar char="•"/>
            </a:pPr>
            <a:r>
              <a:rPr lang="en-US" dirty="0">
                <a:effectLst/>
              </a:rPr>
              <a:t>Visuo-spatial</a:t>
            </a:r>
          </a:p>
          <a:p>
            <a:pPr marL="628650" lvl="1" indent="-171450">
              <a:buFont typeface="Arial" panose="020B0604020202020204" pitchFamily="34" charset="0"/>
              <a:buChar char="•"/>
            </a:pPr>
            <a:r>
              <a:rPr lang="en-US" dirty="0">
                <a:effectLst/>
              </a:rPr>
              <a:t>Auditory</a:t>
            </a:r>
          </a:p>
          <a:p>
            <a:r>
              <a:rPr lang="en-US" b="1" dirty="0">
                <a:effectLst/>
              </a:rPr>
              <a:t>Executive</a:t>
            </a:r>
          </a:p>
          <a:p>
            <a:pPr marL="171450" indent="-171450">
              <a:buFont typeface="Arial" panose="020B0604020202020204" pitchFamily="34" charset="0"/>
              <a:buChar char="•"/>
            </a:pPr>
            <a:r>
              <a:rPr lang="en-US" dirty="0">
                <a:effectLst/>
              </a:rPr>
              <a:t>Use with limited planning, organization, sequencing, and execution ability</a:t>
            </a:r>
          </a:p>
          <a:p>
            <a:pPr marL="171450" indent="-171450">
              <a:buFont typeface="Arial" panose="020B0604020202020204" pitchFamily="34" charset="0"/>
              <a:buChar char="•"/>
            </a:pPr>
            <a:r>
              <a:rPr lang="en-US" dirty="0">
                <a:effectLst/>
              </a:rPr>
              <a:t>Use with limited emotional control and self monitoring</a:t>
            </a:r>
          </a:p>
          <a:p>
            <a:pPr marL="171450" indent="-171450">
              <a:buFont typeface="Arial" panose="020B0604020202020204" pitchFamily="34" charset="0"/>
              <a:buChar char="•"/>
            </a:pPr>
            <a:r>
              <a:rPr lang="en-US" dirty="0">
                <a:effectLst/>
              </a:rPr>
              <a:t>Use with limited judgement</a:t>
            </a:r>
          </a:p>
          <a:p>
            <a:r>
              <a:rPr lang="en-US" b="1" dirty="0">
                <a:effectLst/>
              </a:rPr>
              <a:t>Mental Health</a:t>
            </a:r>
          </a:p>
          <a:p>
            <a:pPr marL="171450" indent="-171450">
              <a:buFont typeface="Arial" panose="020B0604020202020204" pitchFamily="34" charset="0"/>
              <a:buChar char="•"/>
            </a:pPr>
            <a:r>
              <a:rPr lang="en-US" dirty="0">
                <a:effectLst/>
              </a:rPr>
              <a:t>Use with debilitating fear or anxiety</a:t>
            </a:r>
          </a:p>
          <a:p>
            <a:pPr marL="285750" lvl="0" indent="-2857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5</a:t>
            </a:fld>
            <a:endParaRPr lang="en-US"/>
          </a:p>
        </p:txBody>
      </p:sp>
    </p:spTree>
    <p:extLst>
      <p:ext uri="{BB962C8B-B14F-4D97-AF65-F5344CB8AC3E}">
        <p14:creationId xmlns:p14="http://schemas.microsoft.com/office/powerpoint/2010/main" val="3768282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6</a:t>
            </a:fld>
            <a:endParaRPr lang="en-US"/>
          </a:p>
        </p:txBody>
      </p:sp>
    </p:spTree>
    <p:extLst>
      <p:ext uri="{BB962C8B-B14F-4D97-AF65-F5344CB8AC3E}">
        <p14:creationId xmlns:p14="http://schemas.microsoft.com/office/powerpoint/2010/main" val="2693330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Informational Document Only</a:t>
            </a:r>
          </a:p>
          <a:p>
            <a:pPr marL="171450" indent="-171450">
              <a:buFont typeface="Arial" panose="020B0604020202020204" pitchFamily="34" charset="0"/>
              <a:buChar char="•"/>
            </a:pPr>
            <a:r>
              <a:rPr lang="en-US" dirty="0"/>
              <a:t>In document form to make it easy to move the information but a web form is almost ready for release that makes navigating the contents much easier.</a:t>
            </a:r>
          </a:p>
        </p:txBody>
      </p:sp>
      <p:sp>
        <p:nvSpPr>
          <p:cNvPr id="4" name="Slide Number Placeholder 3"/>
          <p:cNvSpPr>
            <a:spLocks noGrp="1"/>
          </p:cNvSpPr>
          <p:nvPr>
            <p:ph type="sldNum" sz="quarter" idx="5"/>
          </p:nvPr>
        </p:nvSpPr>
        <p:spPr/>
        <p:txBody>
          <a:bodyPr/>
          <a:lstStyle/>
          <a:p>
            <a:fld id="{55809ADA-A2A4-DC4E-AB00-93E309F0ADCC}" type="slidenum">
              <a:rPr lang="en-US" smtClean="0"/>
              <a:t>7</a:t>
            </a:fld>
            <a:endParaRPr lang="en-US"/>
          </a:p>
        </p:txBody>
      </p:sp>
    </p:spTree>
    <p:extLst>
      <p:ext uri="{BB962C8B-B14F-4D97-AF65-F5344CB8AC3E}">
        <p14:creationId xmlns:p14="http://schemas.microsoft.com/office/powerpoint/2010/main" val="2425376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Alison has a medical background, working in rehabilitation of physical injuries.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She recently decided to work part-time to take up more hobbies and be with her grandchildren.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She wants to try an online course to learn Chinese, in preparation for a special holiday. Alison considers 63 to be the new 36. However, she has difficulty concentrating and finding the word she wants to say.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She often makes typos and has to correct sentences when she re-reads them. She becomes easily frustrated as she finds new technical things, like updated design patterns and applications, hard to learn and less intuitive than they used to be.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Plus, navigation takes longer than in the past.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Unfortunately, this includes learning how to use a new interface and this affects the way she works when swapping between her tablet, phone, and computer.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effectLst/>
              </a:rPr>
              <a:t>Mild Cognitive Impairment (MCI) </a:t>
            </a:r>
            <a:r>
              <a:rPr lang="en-US" dirty="0">
                <a:effectLst/>
              </a:rPr>
              <a:t>can involve problems with memory, language, thinking, and judgment that are greater than normal age-related challenges. It is sometimes considered the stage between the common and expected </a:t>
            </a:r>
            <a:r>
              <a:rPr lang="en-US" dirty="0">
                <a:effectLst/>
                <a:hlinkClick r:id="rId3" tooltip="People with age related forgefulness have impaired memory issues that can be a normal part of healthy aging. They may take longer to learn new things, forget something but remember it later, or occasionally forget particular words. (This differs from dementia where forgetfulness is due to a disorder and is more pronounced.)"/>
              </a:rPr>
              <a:t>age related forgetfulness</a:t>
            </a:r>
            <a:r>
              <a:rPr lang="en-US" dirty="0">
                <a:effectLst/>
              </a:rPr>
              <a:t> and the more serious decline of dementia, although many or most people with MCI will not develop dementia.</a:t>
            </a: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8</a:t>
            </a:fld>
            <a:endParaRPr lang="en-US"/>
          </a:p>
        </p:txBody>
      </p:sp>
    </p:spTree>
    <p:extLst>
      <p:ext uri="{BB962C8B-B14F-4D97-AF65-F5344CB8AC3E}">
        <p14:creationId xmlns:p14="http://schemas.microsoft.com/office/powerpoint/2010/main" val="5282470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Use:</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Controls clearly associated with the section they control. Place the control inside the section, and have clear borders around the section. Label the controls to match the section heading. For example:</a:t>
            </a:r>
          </a:p>
          <a:p>
            <a:pPr lvl="1"/>
            <a:r>
              <a:rPr lang="en-US" sz="1200" b="0" i="0" kern="1200" dirty="0">
                <a:solidFill>
                  <a:schemeClr val="tx1"/>
                </a:solidFill>
                <a:effectLst/>
                <a:latin typeface="+mn-lt"/>
                <a:ea typeface="+mn-ea"/>
                <a:cs typeface="+mn-cs"/>
              </a:rPr>
              <a:t>On a library site, a search box for the whole site is located in the upper right of the site’s main navigation. A second search box searches the library catalog. It is located within a section with a clear border, different background color, and a heading “Library Catalog”. The go button reads “search catalog”.</a:t>
            </a:r>
          </a:p>
          <a:p>
            <a:pPr lvl="1"/>
            <a:r>
              <a:rPr lang="en-US" sz="1200" b="0" i="0" kern="1200" dirty="0">
                <a:solidFill>
                  <a:schemeClr val="tx1"/>
                </a:solidFill>
                <a:effectLst/>
                <a:latin typeface="+mn-lt"/>
                <a:ea typeface="+mn-ea"/>
                <a:cs typeface="+mn-cs"/>
              </a:rPr>
              <a:t>A page needs a scrollbar for one section. The scrollbar look like it is inside the section.</a:t>
            </a:r>
          </a:p>
          <a:p>
            <a:r>
              <a:rPr lang="en-US" sz="1200" b="1" i="0" kern="1200" dirty="0">
                <a:solidFill>
                  <a:schemeClr val="tx1"/>
                </a:solidFill>
                <a:effectLst/>
                <a:latin typeface="+mn-lt"/>
                <a:ea typeface="+mn-ea"/>
                <a:cs typeface="+mn-cs"/>
              </a:rPr>
              <a:t>Avoid:</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Multiple scrollable sections where it is unclear which scrollbar to use for each section.</a:t>
            </a:r>
          </a:p>
          <a:p>
            <a:r>
              <a:rPr lang="en-US" sz="1200" b="0" i="0" kern="1200" dirty="0">
                <a:solidFill>
                  <a:schemeClr val="tx1"/>
                </a:solidFill>
                <a:effectLst/>
                <a:latin typeface="+mn-lt"/>
                <a:ea typeface="+mn-ea"/>
                <a:cs typeface="+mn-cs"/>
              </a:rPr>
              <a:t>Controls for one section that look like they might affect the whole page or another section. For example: The search box relates to one area of a page, and not for another area. It is unclear which area the search is for.</a:t>
            </a:r>
          </a:p>
          <a:p>
            <a:r>
              <a:rPr lang="en-US" sz="1200" b="0" i="0" kern="1200" dirty="0">
                <a:solidFill>
                  <a:schemeClr val="tx1"/>
                </a:solidFill>
                <a:effectLst/>
                <a:latin typeface="+mn-lt"/>
                <a:ea typeface="+mn-ea"/>
                <a:cs typeface="+mn-cs"/>
              </a:rPr>
              <a:t>Multiple nested scrolling regions.</a:t>
            </a: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9</a:t>
            </a:fld>
            <a:endParaRPr lang="en-US"/>
          </a:p>
        </p:txBody>
      </p:sp>
    </p:spTree>
    <p:extLst>
      <p:ext uri="{BB962C8B-B14F-4D97-AF65-F5344CB8AC3E}">
        <p14:creationId xmlns:p14="http://schemas.microsoft.com/office/powerpoint/2010/main" val="38000527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www.waterfordfairva.org</a:t>
            </a:r>
            <a:r>
              <a:rPr lang="en-US" dirty="0"/>
              <a:t>/</a:t>
            </a:r>
          </a:p>
        </p:txBody>
      </p:sp>
      <p:sp>
        <p:nvSpPr>
          <p:cNvPr id="4" name="Slide Number Placeholder 3"/>
          <p:cNvSpPr>
            <a:spLocks noGrp="1"/>
          </p:cNvSpPr>
          <p:nvPr>
            <p:ph type="sldNum" sz="quarter" idx="5"/>
          </p:nvPr>
        </p:nvSpPr>
        <p:spPr/>
        <p:txBody>
          <a:bodyPr/>
          <a:lstStyle/>
          <a:p>
            <a:fld id="{55809ADA-A2A4-DC4E-AB00-93E309F0ADCC}" type="slidenum">
              <a:rPr lang="en-US" smtClean="0"/>
              <a:t>10</a:t>
            </a:fld>
            <a:endParaRPr lang="en-US"/>
          </a:p>
        </p:txBody>
      </p:sp>
    </p:spTree>
    <p:extLst>
      <p:ext uri="{BB962C8B-B14F-4D97-AF65-F5344CB8AC3E}">
        <p14:creationId xmlns:p14="http://schemas.microsoft.com/office/powerpoint/2010/main" val="48168340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6" name="Google Shape;16;p4"/>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 name="Google Shape;17;p4"/>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dirty="0"/>
          </a:p>
        </p:txBody>
      </p:sp>
      <p:sp>
        <p:nvSpPr>
          <p:cNvPr id="18" name="Google Shape;18;p4"/>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19" name="Google Shape;19;p4" descr="GSA Starmark logo"/>
          <p:cNvPicPr preferRelativeResize="0"/>
          <p:nvPr userDrawn="1"/>
        </p:nvPicPr>
        <p:blipFill rotWithShape="1">
          <a:blip r:embed="rId2">
            <a:alphaModFix/>
          </a:blip>
          <a:srcRect/>
          <a:stretch/>
        </p:blipFill>
        <p:spPr>
          <a:xfrm>
            <a:off x="6373042" y="3098800"/>
            <a:ext cx="939800" cy="939800"/>
          </a:xfrm>
          <a:prstGeom prst="rect">
            <a:avLst/>
          </a:prstGeom>
          <a:noFill/>
          <a:ln>
            <a:noFill/>
          </a:ln>
        </p:spPr>
      </p:pic>
      <p:pic>
        <p:nvPicPr>
          <p:cNvPr id="20" name="Google Shape;20;p4" descr="Seal of the CIO Council"/>
          <p:cNvPicPr preferRelativeResize="0"/>
          <p:nvPr/>
        </p:nvPicPr>
        <p:blipFill rotWithShape="1">
          <a:blip r:embed="rId3" cstate="hqprint">
            <a:alphaModFix/>
            <a:extLst>
              <a:ext uri="{28A0092B-C50C-407E-A947-70E740481C1C}">
                <a14:useLocalDpi xmlns:a14="http://schemas.microsoft.com/office/drawing/2010/main"/>
              </a:ext>
            </a:extLst>
          </a:blip>
          <a:srcRect/>
          <a:stretch/>
        </p:blipFill>
        <p:spPr>
          <a:xfrm>
            <a:off x="10602790" y="3059817"/>
            <a:ext cx="979610" cy="978070"/>
          </a:xfrm>
          <a:prstGeom prst="rect">
            <a:avLst/>
          </a:prstGeom>
          <a:noFill/>
          <a:ln>
            <a:noFill/>
          </a:ln>
        </p:spPr>
      </p:pic>
      <p:sp>
        <p:nvSpPr>
          <p:cNvPr id="21" name="Google Shape;21;p4"/>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2" name="Google Shape;22;p4"/>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9" name="Picture 8">
            <a:extLst>
              <a:ext uri="{FF2B5EF4-FFF2-40B4-BE49-F238E27FC236}">
                <a16:creationId xmlns:a16="http://schemas.microsoft.com/office/drawing/2014/main" id="{B72D7D78-FB86-634D-B31E-D401BDEC35FD}"/>
              </a:ext>
            </a:extLst>
          </p:cNvPr>
          <p:cNvPicPr>
            <a:picLocks noChangeAspect="1"/>
          </p:cNvPicPr>
          <p:nvPr userDrawn="1"/>
        </p:nvPicPr>
        <p:blipFill>
          <a:blip r:embed="rId4"/>
          <a:stretch>
            <a:fillRect/>
          </a:stretch>
        </p:blipFill>
        <p:spPr>
          <a:xfrm>
            <a:off x="7432443" y="3124551"/>
            <a:ext cx="906146" cy="913697"/>
          </a:xfrm>
          <a:prstGeom prst="rect">
            <a:avLst/>
          </a:prstGeom>
        </p:spPr>
      </p:pic>
      <p:pic>
        <p:nvPicPr>
          <p:cNvPr id="11" name="Picture 10">
            <a:extLst>
              <a:ext uri="{FF2B5EF4-FFF2-40B4-BE49-F238E27FC236}">
                <a16:creationId xmlns:a16="http://schemas.microsoft.com/office/drawing/2014/main" id="{2259BBE3-AF25-4445-B61D-803E3AD6E12D}"/>
              </a:ext>
            </a:extLst>
          </p:cNvPr>
          <p:cNvPicPr>
            <a:picLocks noChangeAspect="1"/>
          </p:cNvPicPr>
          <p:nvPr userDrawn="1"/>
        </p:nvPicPr>
        <p:blipFill>
          <a:blip r:embed="rId5"/>
          <a:stretch>
            <a:fillRect/>
          </a:stretch>
        </p:blipFill>
        <p:spPr>
          <a:xfrm>
            <a:off x="8458190" y="3133905"/>
            <a:ext cx="999251" cy="915980"/>
          </a:xfrm>
          <a:prstGeom prst="rect">
            <a:avLst/>
          </a:prstGeom>
        </p:spPr>
      </p:pic>
      <p:pic>
        <p:nvPicPr>
          <p:cNvPr id="13" name="Picture 12">
            <a:extLst>
              <a:ext uri="{FF2B5EF4-FFF2-40B4-BE49-F238E27FC236}">
                <a16:creationId xmlns:a16="http://schemas.microsoft.com/office/drawing/2014/main" id="{A4497C38-6E33-8540-9E0C-008F2B60D395}"/>
              </a:ext>
            </a:extLst>
          </p:cNvPr>
          <p:cNvPicPr>
            <a:picLocks noChangeAspect="1"/>
          </p:cNvPicPr>
          <p:nvPr userDrawn="1"/>
        </p:nvPicPr>
        <p:blipFill>
          <a:blip r:embed="rId6"/>
          <a:stretch>
            <a:fillRect/>
          </a:stretch>
        </p:blipFill>
        <p:spPr>
          <a:xfrm>
            <a:off x="9571328" y="3132310"/>
            <a:ext cx="917575" cy="91757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No Logos">
  <p:cSld name="Title Slide No Logos">
    <p:spTree>
      <p:nvGrpSpPr>
        <p:cNvPr id="1" name="Shape 23"/>
        <p:cNvGrpSpPr/>
        <p:nvPr/>
      </p:nvGrpSpPr>
      <p:grpSpPr>
        <a:xfrm>
          <a:off x="0" y="0"/>
          <a:ext cx="0" cy="0"/>
          <a:chOff x="0" y="0"/>
          <a:chExt cx="0" cy="0"/>
        </a:xfrm>
      </p:grpSpPr>
      <p:sp>
        <p:nvSpPr>
          <p:cNvPr id="24" name="Google Shape;24;p7"/>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25" name="Google Shape;25;p7"/>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dirty="0"/>
          </a:p>
        </p:txBody>
      </p:sp>
      <p:sp>
        <p:nvSpPr>
          <p:cNvPr id="26" name="Google Shape;26;p7"/>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dirty="0"/>
          </a:p>
        </p:txBody>
      </p:sp>
      <p:sp>
        <p:nvSpPr>
          <p:cNvPr id="27" name="Google Shape;27;p7"/>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dirty="0"/>
          </a:p>
        </p:txBody>
      </p:sp>
      <p:sp>
        <p:nvSpPr>
          <p:cNvPr id="28" name="Google Shape;28;p7"/>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2 Content Columns">
  <p:cSld name="Title and 2 Content Columns">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dirty="0"/>
          </a:p>
        </p:txBody>
      </p:sp>
      <p:sp>
        <p:nvSpPr>
          <p:cNvPr id="41" name="Google Shape;41;p8"/>
          <p:cNvSpPr txBox="1">
            <a:spLocks noGrp="1"/>
          </p:cNvSpPr>
          <p:nvPr>
            <p:ph type="body" idx="1"/>
          </p:nvPr>
        </p:nvSpPr>
        <p:spPr>
          <a:xfrm>
            <a:off x="457200" y="1371600"/>
            <a:ext cx="548640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dirty="0"/>
          </a:p>
        </p:txBody>
      </p:sp>
      <p:sp>
        <p:nvSpPr>
          <p:cNvPr id="42" name="Google Shape;42;p8"/>
          <p:cNvSpPr txBox="1">
            <a:spLocks noGrp="1"/>
          </p:cNvSpPr>
          <p:nvPr>
            <p:ph type="body" idx="2"/>
          </p:nvPr>
        </p:nvSpPr>
        <p:spPr>
          <a:xfrm>
            <a:off x="6248400" y="1371600"/>
            <a:ext cx="548640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3" name="Google Shape;43;p8"/>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2 Content Columns + Headings">
  <p:cSld name="Title and 2 Content Columns + Headings">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6" name="Google Shape;46;p9"/>
          <p:cNvSpPr txBox="1">
            <a:spLocks noGrp="1"/>
          </p:cNvSpPr>
          <p:nvPr>
            <p:ph type="body" idx="1"/>
          </p:nvPr>
        </p:nvSpPr>
        <p:spPr>
          <a:xfrm>
            <a:off x="457200" y="1371600"/>
            <a:ext cx="5486400" cy="76200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7" name="Google Shape;47;p9"/>
          <p:cNvSpPr txBox="1">
            <a:spLocks noGrp="1"/>
          </p:cNvSpPr>
          <p:nvPr>
            <p:ph type="body" idx="2"/>
          </p:nvPr>
        </p:nvSpPr>
        <p:spPr>
          <a:xfrm>
            <a:off x="457200" y="2286000"/>
            <a:ext cx="548640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8" name="Google Shape;48;p9"/>
          <p:cNvSpPr txBox="1">
            <a:spLocks noGrp="1"/>
          </p:cNvSpPr>
          <p:nvPr>
            <p:ph type="body" idx="3"/>
          </p:nvPr>
        </p:nvSpPr>
        <p:spPr>
          <a:xfrm>
            <a:off x="6250806" y="1371600"/>
            <a:ext cx="5486400" cy="762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49" name="Google Shape;49;p9"/>
          <p:cNvSpPr txBox="1">
            <a:spLocks noGrp="1"/>
          </p:cNvSpPr>
          <p:nvPr>
            <p:ph type="body" idx="4"/>
          </p:nvPr>
        </p:nvSpPr>
        <p:spPr>
          <a:xfrm>
            <a:off x="6248400" y="2286000"/>
            <a:ext cx="5486400" cy="4038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0" name="Google Shape;50;p9"/>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3 Content Columns">
  <p:cSld name="Title and 3 Content Columns">
    <p:spTree>
      <p:nvGrpSpPr>
        <p:cNvPr id="1" name="Shape 51"/>
        <p:cNvGrpSpPr/>
        <p:nvPr/>
      </p:nvGrpSpPr>
      <p:grpSpPr>
        <a:xfrm>
          <a:off x="0" y="0"/>
          <a:ext cx="0" cy="0"/>
          <a:chOff x="0" y="0"/>
          <a:chExt cx="0" cy="0"/>
        </a:xfrm>
      </p:grpSpPr>
      <p:sp>
        <p:nvSpPr>
          <p:cNvPr id="52" name="Google Shape;52;p10"/>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3" name="Google Shape;53;p10"/>
          <p:cNvSpPr txBox="1">
            <a:spLocks noGrp="1"/>
          </p:cNvSpPr>
          <p:nvPr>
            <p:ph type="body" idx="1"/>
          </p:nvPr>
        </p:nvSpPr>
        <p:spPr>
          <a:xfrm>
            <a:off x="457200" y="1371600"/>
            <a:ext cx="3474720" cy="49377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4" name="Google Shape;54;p10"/>
          <p:cNvSpPr txBox="1">
            <a:spLocks noGrp="1"/>
          </p:cNvSpPr>
          <p:nvPr>
            <p:ph type="body" idx="2"/>
          </p:nvPr>
        </p:nvSpPr>
        <p:spPr>
          <a:xfrm>
            <a:off x="435864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5" name="Google Shape;55;p10"/>
          <p:cNvSpPr txBox="1">
            <a:spLocks noGrp="1"/>
          </p:cNvSpPr>
          <p:nvPr>
            <p:ph type="body" idx="3"/>
          </p:nvPr>
        </p:nvSpPr>
        <p:spPr>
          <a:xfrm>
            <a:off x="8229600" y="1371600"/>
            <a:ext cx="3474720" cy="4953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56" name="Google Shape;56;p10"/>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3 Content Columns + Headings">
  <p:cSld name="Title and 3 Content Columns + Headings">
    <p:spTree>
      <p:nvGrpSpPr>
        <p:cNvPr id="1" name="Shape 57"/>
        <p:cNvGrpSpPr/>
        <p:nvPr/>
      </p:nvGrpSpPr>
      <p:grpSpPr>
        <a:xfrm>
          <a:off x="0" y="0"/>
          <a:ext cx="0" cy="0"/>
          <a:chOff x="0" y="0"/>
          <a:chExt cx="0" cy="0"/>
        </a:xfrm>
      </p:grpSpPr>
      <p:sp>
        <p:nvSpPr>
          <p:cNvPr id="58" name="Google Shape;58;p11"/>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9" name="Google Shape;59;p11"/>
          <p:cNvSpPr txBox="1">
            <a:spLocks noGrp="1"/>
          </p:cNvSpPr>
          <p:nvPr>
            <p:ph type="body" idx="1"/>
          </p:nvPr>
        </p:nvSpPr>
        <p:spPr>
          <a:xfrm>
            <a:off x="4572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0" name="Google Shape;60;p11"/>
          <p:cNvSpPr txBox="1">
            <a:spLocks noGrp="1"/>
          </p:cNvSpPr>
          <p:nvPr>
            <p:ph type="body" idx="2"/>
          </p:nvPr>
        </p:nvSpPr>
        <p:spPr>
          <a:xfrm>
            <a:off x="4572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1" name="Google Shape;61;p11"/>
          <p:cNvSpPr txBox="1">
            <a:spLocks noGrp="1"/>
          </p:cNvSpPr>
          <p:nvPr>
            <p:ph type="body" idx="3"/>
          </p:nvPr>
        </p:nvSpPr>
        <p:spPr>
          <a:xfrm>
            <a:off x="4358640" y="1374808"/>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6197"/>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2" name="Google Shape;62;p11"/>
          <p:cNvSpPr txBox="1">
            <a:spLocks noGrp="1"/>
          </p:cNvSpPr>
          <p:nvPr>
            <p:ph type="body" idx="4"/>
          </p:nvPr>
        </p:nvSpPr>
        <p:spPr>
          <a:xfrm>
            <a:off x="435864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700"/>
              </a:spcBef>
              <a:spcAft>
                <a:spcPts val="0"/>
              </a:spcAft>
              <a:buClr>
                <a:srgbClr val="006197"/>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100000"/>
              </a:lnSpc>
              <a:spcBef>
                <a:spcPts val="700"/>
              </a:spcBef>
              <a:spcAft>
                <a:spcPts val="0"/>
              </a:spcAft>
              <a:buClr>
                <a:srgbClr val="006197"/>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3" name="Google Shape;63;p11"/>
          <p:cNvSpPr txBox="1">
            <a:spLocks noGrp="1"/>
          </p:cNvSpPr>
          <p:nvPr>
            <p:ph type="body" idx="5"/>
          </p:nvPr>
        </p:nvSpPr>
        <p:spPr>
          <a:xfrm>
            <a:off x="8229600" y="1371600"/>
            <a:ext cx="3474720" cy="76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00"/>
              </a:spcBef>
              <a:spcAft>
                <a:spcPts val="0"/>
              </a:spcAft>
              <a:buClr>
                <a:srgbClr val="28376D"/>
              </a:buClr>
              <a:buSzPts val="2800"/>
              <a:buFont typeface="Noto Sans Symbols"/>
              <a:buNone/>
              <a:defRPr sz="2800" b="0" i="0" u="none" strike="noStrike" cap="none">
                <a:solidFill>
                  <a:srgbClr val="003366"/>
                </a:solidFill>
                <a:latin typeface="Arial"/>
                <a:ea typeface="Arial"/>
                <a:cs typeface="Arial"/>
                <a:sym typeface="Arial"/>
              </a:defRPr>
            </a:lvl1pPr>
            <a:lvl2pPr marL="914400" marR="0" lvl="1" indent="-355600" algn="l" rtl="0">
              <a:lnSpc>
                <a:spcPct val="90000"/>
              </a:lnSpc>
              <a:spcBef>
                <a:spcPts val="700"/>
              </a:spcBef>
              <a:spcAft>
                <a:spcPts val="0"/>
              </a:spcAft>
              <a:buClr>
                <a:srgbClr val="28376D"/>
              </a:buClr>
              <a:buSzPts val="2000"/>
              <a:buFont typeface="Noto Sans Symbols"/>
              <a:buChar char="▪"/>
              <a:defRPr sz="2000" b="0" i="0" u="none" strike="noStrike" cap="none">
                <a:solidFill>
                  <a:srgbClr val="003366"/>
                </a:solidFill>
                <a:latin typeface="Arial"/>
                <a:ea typeface="Arial"/>
                <a:cs typeface="Arial"/>
                <a:sym typeface="Arial"/>
              </a:defRPr>
            </a:lvl2pPr>
            <a:lvl3pPr marL="1371600" marR="0" lvl="2" indent="-342900" algn="l" rtl="0">
              <a:lnSpc>
                <a:spcPct val="90000"/>
              </a:lnSpc>
              <a:spcBef>
                <a:spcPts val="50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3pPr>
            <a:lvl4pPr marL="1828800" marR="0" lvl="3" indent="-342900" algn="l" rtl="0">
              <a:lnSpc>
                <a:spcPct val="95000"/>
              </a:lnSpc>
              <a:spcBef>
                <a:spcPts val="45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4pPr>
            <a:lvl5pPr marL="2286000" marR="0" lvl="4" indent="-342900" algn="l" rtl="0">
              <a:lnSpc>
                <a:spcPct val="95000"/>
              </a:lnSpc>
              <a:spcBef>
                <a:spcPts val="540"/>
              </a:spcBef>
              <a:spcAft>
                <a:spcPts val="0"/>
              </a:spcAft>
              <a:buClr>
                <a:srgbClr val="28376D"/>
              </a:buClr>
              <a:buSzPts val="1800"/>
              <a:buFont typeface="Noto Sans Symbols"/>
              <a:buChar char="▪"/>
              <a:defRPr sz="1800" b="0" i="0" u="none" strike="noStrike" cap="none">
                <a:solidFill>
                  <a:srgbClr val="003366"/>
                </a:solidFill>
                <a:latin typeface="Arial"/>
                <a:ea typeface="Arial"/>
                <a:cs typeface="Arial"/>
                <a:sym typeface="Arial"/>
              </a:defRPr>
            </a:lvl5pPr>
            <a:lvl6pPr marL="2743200" marR="0" lvl="5"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4" name="Google Shape;64;p11"/>
          <p:cNvSpPr txBox="1">
            <a:spLocks noGrp="1"/>
          </p:cNvSpPr>
          <p:nvPr>
            <p:ph type="body" idx="6"/>
          </p:nvPr>
        </p:nvSpPr>
        <p:spPr>
          <a:xfrm>
            <a:off x="8229600" y="2286000"/>
            <a:ext cx="3474720" cy="402336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700"/>
              </a:spcBef>
              <a:spcAft>
                <a:spcPts val="0"/>
              </a:spcAft>
              <a:buClr>
                <a:srgbClr val="28376D"/>
              </a:buClr>
              <a:buSzPts val="2800"/>
              <a:buFont typeface="Noto Sans Symbols"/>
              <a:buChar char="▪"/>
              <a:defRPr sz="2800" b="0" i="0" u="none" strike="noStrike" cap="none">
                <a:solidFill>
                  <a:srgbClr val="006197"/>
                </a:solidFill>
                <a:latin typeface="Arial"/>
                <a:ea typeface="Arial"/>
                <a:cs typeface="Arial"/>
                <a:sym typeface="Arial"/>
              </a:defRPr>
            </a:lvl1pPr>
            <a:lvl2pPr marL="914400" marR="0" lvl="1" indent="-393700" algn="l" rtl="0">
              <a:lnSpc>
                <a:spcPct val="90000"/>
              </a:lnSpc>
              <a:spcBef>
                <a:spcPts val="700"/>
              </a:spcBef>
              <a:spcAft>
                <a:spcPts val="0"/>
              </a:spcAft>
              <a:buClr>
                <a:srgbClr val="28376D"/>
              </a:buClr>
              <a:buSzPts val="2600"/>
              <a:buFont typeface="Noto Sans Symbols"/>
              <a:buChar char="▪"/>
              <a:defRPr sz="2600" b="0" i="0" u="none" strike="noStrike" cap="none">
                <a:solidFill>
                  <a:srgbClr val="006197"/>
                </a:solidFill>
                <a:latin typeface="Arial"/>
                <a:ea typeface="Arial"/>
                <a:cs typeface="Arial"/>
                <a:sym typeface="Arial"/>
              </a:defRPr>
            </a:lvl2pPr>
            <a:lvl3pPr marL="1371600" marR="0" lvl="2" indent="-381000" algn="l" rtl="0">
              <a:lnSpc>
                <a:spcPct val="100000"/>
              </a:lnSpc>
              <a:spcBef>
                <a:spcPts val="65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3pPr>
            <a:lvl4pPr marL="1828800" marR="0" lvl="3" indent="-381000" algn="l" rtl="0">
              <a:lnSpc>
                <a:spcPct val="100000"/>
              </a:lnSpc>
              <a:spcBef>
                <a:spcPts val="60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4pPr>
            <a:lvl5pPr marL="2286000" marR="0" lvl="4" indent="-381000" algn="l" rtl="0">
              <a:lnSpc>
                <a:spcPct val="100000"/>
              </a:lnSpc>
              <a:spcBef>
                <a:spcPts val="720"/>
              </a:spcBef>
              <a:spcAft>
                <a:spcPts val="0"/>
              </a:spcAft>
              <a:buClr>
                <a:srgbClr val="006197"/>
              </a:buClr>
              <a:buSzPts val="2400"/>
              <a:buFont typeface="Noto Sans Symbols"/>
              <a:buChar char="▪"/>
              <a:defRPr sz="2400" b="0" i="0" u="none" strike="noStrike" cap="none">
                <a:solidFill>
                  <a:srgbClr val="006197"/>
                </a:solidFill>
                <a:latin typeface="Arial"/>
                <a:ea typeface="Arial"/>
                <a:cs typeface="Arial"/>
                <a:sym typeface="Arial"/>
              </a:defRPr>
            </a:lvl5pPr>
            <a:lvl6pPr marL="2743200" marR="0" lvl="5" indent="-342900" algn="l" rtl="0">
              <a:lnSpc>
                <a:spcPct val="95000"/>
              </a:lnSpc>
              <a:spcBef>
                <a:spcPts val="72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6pPr>
            <a:lvl7pPr marL="3200400" marR="0" lvl="6"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7pPr>
            <a:lvl8pPr marL="3657600" marR="0" lvl="7" indent="-342900" algn="l" rtl="0">
              <a:lnSpc>
                <a:spcPct val="95000"/>
              </a:lnSpc>
              <a:spcBef>
                <a:spcPts val="540"/>
              </a:spcBef>
              <a:spcAft>
                <a:spcPts val="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8pPr>
            <a:lvl9pPr marL="4114800" marR="0" lvl="8" indent="-342900" algn="l" rtl="0">
              <a:lnSpc>
                <a:spcPct val="95000"/>
              </a:lnSpc>
              <a:spcBef>
                <a:spcPts val="540"/>
              </a:spcBef>
              <a:spcAft>
                <a:spcPts val="540"/>
              </a:spcAft>
              <a:buClr>
                <a:schemeClr val="lt2"/>
              </a:buClr>
              <a:buSzPts val="1800"/>
              <a:buFont typeface="Noto Sans Symbols"/>
              <a:buChar char="▪"/>
              <a:defRPr sz="1800" b="0" i="0" u="none" strike="noStrike" cap="none">
                <a:solidFill>
                  <a:srgbClr val="003366"/>
                </a:solidFill>
                <a:latin typeface="Arial"/>
                <a:ea typeface="Arial"/>
                <a:cs typeface="Arial"/>
                <a:sym typeface="Arial"/>
              </a:defRPr>
            </a:lvl9pPr>
          </a:lstStyle>
          <a:p>
            <a:endParaRPr/>
          </a:p>
        </p:txBody>
      </p:sp>
      <p:sp>
        <p:nvSpPr>
          <p:cNvPr id="65" name="Google Shape;65;p11"/>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66"/>
        <p:cNvGrpSpPr/>
        <p:nvPr/>
      </p:nvGrpSpPr>
      <p:grpSpPr>
        <a:xfrm>
          <a:off x="0" y="0"/>
          <a:ext cx="0" cy="0"/>
          <a:chOff x="0" y="0"/>
          <a:chExt cx="0" cy="0"/>
        </a:xfrm>
      </p:grpSpPr>
      <p:sp>
        <p:nvSpPr>
          <p:cNvPr id="67" name="Google Shape;67;p12"/>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68" name="Google Shape;68;p12"/>
          <p:cNvSpPr txBox="1">
            <a:spLocks noGrp="1"/>
          </p:cNvSpPr>
          <p:nvPr>
            <p:ph type="sldNum" idx="12"/>
          </p:nvPr>
        </p:nvSpPr>
        <p:spPr>
          <a:xfrm>
            <a:off x="11465983" y="6492240"/>
            <a:ext cx="268817" cy="182880"/>
          </a:xfrm>
          <a:prstGeom prst="rect">
            <a:avLst/>
          </a:prstGeom>
          <a:noFill/>
          <a:ln>
            <a:noFill/>
          </a:ln>
        </p:spPr>
        <p:txBody>
          <a:bodyPr spcFirstLastPara="1" wrap="square" lIns="0" tIns="0" rIns="0" bIns="0" anchor="ctr" anchorCtr="0">
            <a:noAutofit/>
          </a:bodyPr>
          <a:lstStyle>
            <a:lvl1pPr marL="0" marR="0" lvl="0" indent="0" algn="r">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4095" y="234778"/>
            <a:ext cx="10972800" cy="544744"/>
          </a:xfrm>
          <a:prstGeom prst="rect">
            <a:avLst/>
          </a:prstGeom>
        </p:spPr>
        <p:txBody>
          <a:bodyPr/>
          <a:lstStyle>
            <a:lvl1pPr>
              <a:defRPr sz="3600">
                <a:solidFill>
                  <a:schemeClr val="bg1"/>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01262"/>
            <a:ext cx="10972800" cy="4642338"/>
          </a:xfrm>
        </p:spPr>
        <p:txBody>
          <a:bodyPr/>
          <a:lstStyle>
            <a:lvl1pPr>
              <a:buSzPct val="115000"/>
              <a:defRPr sz="2800"/>
            </a:lvl1pPr>
            <a:lvl2pPr>
              <a:buClr>
                <a:srgbClr val="F45025"/>
              </a:buClr>
              <a:defRPr sz="2800"/>
            </a:lvl2pPr>
            <a:lvl3pPr>
              <a:defRPr sz="2800"/>
            </a:lvl3pPr>
            <a:lvl4pPr>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p:cNvSpPr>
            <a:spLocks noGrp="1"/>
          </p:cNvSpPr>
          <p:nvPr>
            <p:ph type="sldNum" sz="quarter" idx="10"/>
          </p:nvPr>
        </p:nvSpPr>
        <p:spPr/>
        <p:txBody>
          <a:bodyPr/>
          <a:lstStyle>
            <a:lvl1pPr>
              <a:defRPr/>
            </a:lvl1pPr>
          </a:lstStyle>
          <a:p>
            <a:fld id="{FCC6AD18-ACFC-2143-ADAA-25F63D5967FD}" type="slidenum">
              <a:rPr lang="en-US" smtClean="0"/>
              <a:t>‹#›</a:t>
            </a:fld>
            <a:endParaRPr lang="en-US"/>
          </a:p>
        </p:txBody>
      </p:sp>
    </p:spTree>
    <p:extLst>
      <p:ext uri="{BB962C8B-B14F-4D97-AF65-F5344CB8AC3E}">
        <p14:creationId xmlns:p14="http://schemas.microsoft.com/office/powerpoint/2010/main" val="42889589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endParaRPr lang="en-US"/>
          </a:p>
        </p:txBody>
      </p:sp>
      <p:sp>
        <p:nvSpPr>
          <p:cNvPr id="3" name="Footer Placeholder 4"/>
          <p:cNvSpPr>
            <a:spLocks noGrp="1"/>
          </p:cNvSpPr>
          <p:nvPr>
            <p:ph type="ftr" sz="quarter" idx="11"/>
          </p:nvPr>
        </p:nvSpPr>
        <p:spPr/>
        <p:txBody>
          <a:bodyPr/>
          <a:lstStyle>
            <a:lvl1pPr>
              <a:defRPr/>
            </a:lvl1pPr>
          </a:lstStyle>
          <a:p>
            <a:endParaRPr lang="en-US"/>
          </a:p>
        </p:txBody>
      </p:sp>
      <p:sp>
        <p:nvSpPr>
          <p:cNvPr id="4"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a:p>
        </p:txBody>
      </p:sp>
    </p:spTree>
    <p:extLst>
      <p:ext uri="{BB962C8B-B14F-4D97-AF65-F5344CB8AC3E}">
        <p14:creationId xmlns:p14="http://schemas.microsoft.com/office/powerpoint/2010/main" val="236025749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 Id="rId9"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
          <p:cNvSpPr/>
          <p:nvPr/>
        </p:nvSpPr>
        <p:spPr>
          <a:xfrm>
            <a:off x="0" y="4572000"/>
            <a:ext cx="12192000" cy="21332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 name="Google Shape;11;p3"/>
          <p:cNvSpPr txBox="1"/>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4500"/>
              <a:buFont typeface="Helvetica Neue"/>
              <a:buNone/>
            </a:pPr>
            <a:r>
              <a:rPr lang="en-US" sz="4500" b="1" i="0" u="none" strike="noStrike" cap="none">
                <a:solidFill>
                  <a:schemeClr val="lt1"/>
                </a:solidFill>
                <a:latin typeface="Helvetica Neue"/>
                <a:ea typeface="Helvetica Neue"/>
                <a:cs typeface="Helvetica Neue"/>
                <a:sym typeface="Helvetica Neue"/>
              </a:rPr>
              <a:t>Click to edit Master title style</a:t>
            </a:r>
            <a:endParaRPr sz="4500" b="1" i="0" u="none" strike="noStrike" cap="none">
              <a:solidFill>
                <a:schemeClr val="lt1"/>
              </a:solidFill>
              <a:latin typeface="Helvetica Neue"/>
              <a:ea typeface="Helvetica Neue"/>
              <a:cs typeface="Helvetica Neue"/>
              <a:sym typeface="Helvetica Neue"/>
            </a:endParaRPr>
          </a:p>
        </p:txBody>
      </p:sp>
      <p:sp>
        <p:nvSpPr>
          <p:cNvPr id="12" name="Google Shape;12;p3"/>
          <p:cNvSpPr txBox="1"/>
          <p:nvPr/>
        </p:nvSpPr>
        <p:spPr>
          <a:xfrm>
            <a:off x="838200" y="1752600"/>
            <a:ext cx="10515600" cy="1066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3000"/>
              <a:buFont typeface="Arial"/>
              <a:buNone/>
            </a:pPr>
            <a:r>
              <a:rPr lang="en-US" sz="3000" b="1" i="1" u="none" strike="noStrike" cap="none">
                <a:solidFill>
                  <a:schemeClr val="lt1"/>
                </a:solidFill>
                <a:latin typeface="Helvetica Neue"/>
                <a:ea typeface="Helvetica Neue"/>
                <a:cs typeface="Helvetica Neue"/>
                <a:sym typeface="Helvetica Neue"/>
              </a:rPr>
              <a:t>Click to edit Subtitle</a:t>
            </a:r>
            <a:endParaRPr sz="3000" b="1" i="1" u="none" strike="noStrike" cap="none">
              <a:solidFill>
                <a:schemeClr val="lt1"/>
              </a:solidFill>
              <a:latin typeface="Helvetica Neue"/>
              <a:ea typeface="Helvetica Neue"/>
              <a:cs typeface="Helvetica Neue"/>
              <a:sym typeface="Helvetica Neue"/>
            </a:endParaRPr>
          </a:p>
        </p:txBody>
      </p:sp>
      <p:pic>
        <p:nvPicPr>
          <p:cNvPr id="13" name="Google Shape;13;p3"/>
          <p:cNvPicPr preferRelativeResize="0"/>
          <p:nvPr/>
        </p:nvPicPr>
        <p:blipFill rotWithShape="1">
          <a:blip r:embed="rId4">
            <a:alphaModFix/>
          </a:blip>
          <a:srcRect/>
          <a:stretch/>
        </p:blipFill>
        <p:spPr>
          <a:xfrm>
            <a:off x="0" y="0"/>
            <a:ext cx="12192000" cy="4572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29"/>
        <p:cNvGrpSpPr/>
        <p:nvPr/>
      </p:nvGrpSpPr>
      <p:grpSpPr>
        <a:xfrm>
          <a:off x="0" y="0"/>
          <a:ext cx="0" cy="0"/>
          <a:chOff x="0" y="0"/>
          <a:chExt cx="0" cy="0"/>
        </a:xfrm>
      </p:grpSpPr>
      <p:pic>
        <p:nvPicPr>
          <p:cNvPr id="30" name="Google Shape;30;p5"/>
          <p:cNvPicPr preferRelativeResize="0"/>
          <p:nvPr/>
        </p:nvPicPr>
        <p:blipFill rotWithShape="1">
          <a:blip r:embed="rId9">
            <a:alphaModFix/>
          </a:blip>
          <a:srcRect/>
          <a:stretch/>
        </p:blipFill>
        <p:spPr>
          <a:xfrm>
            <a:off x="0" y="0"/>
            <a:ext cx="12188952" cy="1067645"/>
          </a:xfrm>
          <a:prstGeom prst="rect">
            <a:avLst/>
          </a:prstGeom>
          <a:noFill/>
          <a:ln>
            <a:noFill/>
          </a:ln>
        </p:spPr>
      </p:pic>
      <p:sp>
        <p:nvSpPr>
          <p:cNvPr id="31" name="Google Shape;31;p5"/>
          <p:cNvSpPr txBox="1">
            <a:spLocks noGrp="1"/>
          </p:cNvSpPr>
          <p:nvPr>
            <p:ph type="title"/>
          </p:nvPr>
        </p:nvSpPr>
        <p:spPr>
          <a:xfrm>
            <a:off x="457200" y="317405"/>
            <a:ext cx="10515600" cy="457200"/>
          </a:xfrm>
          <a:prstGeom prst="rect">
            <a:avLst/>
          </a:prstGeom>
          <a:noFill/>
          <a:ln>
            <a:noFill/>
          </a:ln>
        </p:spPr>
        <p:txBody>
          <a:bodyPr spcFirstLastPara="1" wrap="square" lIns="0" tIns="45700" rIns="0" bIns="0" anchor="t" anchorCtr="0">
            <a:spAutoFit/>
          </a:bodyPr>
          <a:lstStyle>
            <a:lvl1pPr marR="0" lvl="0" algn="l" rtl="0">
              <a:lnSpc>
                <a:spcPct val="90000"/>
              </a:lnSpc>
              <a:spcBef>
                <a:spcPts val="0"/>
              </a:spcBef>
              <a:spcAft>
                <a:spcPts val="0"/>
              </a:spcAft>
              <a:buSzPts val="1400"/>
              <a:buNone/>
              <a:defRPr sz="3000" b="1" i="0" u="none" strike="noStrike" cap="none">
                <a:solidFill>
                  <a:schemeClr val="lt1"/>
                </a:solidFill>
                <a:latin typeface="Arial"/>
                <a:ea typeface="Arial"/>
                <a:cs typeface="Arial"/>
                <a:sym typeface="Arial"/>
              </a:defRPr>
            </a:lvl1pPr>
            <a:lvl2pPr marR="0" lvl="1"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2pPr>
            <a:lvl3pPr marR="0" lvl="2"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3pPr>
            <a:lvl4pPr marR="0" lvl="3"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4pPr>
            <a:lvl5pPr marR="0" lvl="4"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5pPr>
            <a:lvl6pPr marR="0" lvl="5"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6pPr>
            <a:lvl7pPr marR="0" lvl="6"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7pPr>
            <a:lvl8pPr marR="0" lvl="7"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8pPr>
            <a:lvl9pPr marR="0" lvl="8" algn="l" rtl="0">
              <a:lnSpc>
                <a:spcPct val="90000"/>
              </a:lnSpc>
              <a:spcBef>
                <a:spcPts val="0"/>
              </a:spcBef>
              <a:spcAft>
                <a:spcPts val="0"/>
              </a:spcAft>
              <a:buSzPts val="1400"/>
              <a:buNone/>
              <a:defRPr sz="2200" b="1" i="0" u="none" strike="noStrike" cap="none">
                <a:solidFill>
                  <a:schemeClr val="lt1"/>
                </a:solidFill>
                <a:latin typeface="Arial"/>
                <a:ea typeface="Arial"/>
                <a:cs typeface="Arial"/>
                <a:sym typeface="Arial"/>
              </a:defRPr>
            </a:lvl9pPr>
          </a:lstStyle>
          <a:p>
            <a:endParaRPr/>
          </a:p>
        </p:txBody>
      </p:sp>
      <p:cxnSp>
        <p:nvCxnSpPr>
          <p:cNvPr id="32" name="Google Shape;32;p5" descr="graphic line"/>
          <p:cNvCxnSpPr/>
          <p:nvPr/>
        </p:nvCxnSpPr>
        <p:spPr>
          <a:xfrm>
            <a:off x="460248" y="6400800"/>
            <a:ext cx="11274552" cy="0"/>
          </a:xfrm>
          <a:prstGeom prst="straightConnector1">
            <a:avLst/>
          </a:prstGeom>
          <a:noFill/>
          <a:ln w="9525" cap="flat" cmpd="sng">
            <a:solidFill>
              <a:schemeClr val="lt2"/>
            </a:solidFill>
            <a:prstDash val="solid"/>
            <a:round/>
            <a:headEnd type="none" w="med" len="med"/>
            <a:tailEnd type="none" w="med" len="med"/>
          </a:ln>
        </p:spPr>
      </p:cxnSp>
      <p:sp>
        <p:nvSpPr>
          <p:cNvPr id="33" name="Google Shape;33;p5"/>
          <p:cNvSpPr/>
          <p:nvPr/>
        </p:nvSpPr>
        <p:spPr>
          <a:xfrm>
            <a:off x="457200" y="6492240"/>
            <a:ext cx="10287000" cy="182880"/>
          </a:xfrm>
          <a:prstGeom prst="rect">
            <a:avLst/>
          </a:prstGeom>
          <a:noFill/>
          <a:ln>
            <a:noFill/>
          </a:ln>
        </p:spPr>
        <p:txBody>
          <a:bodyPr spcFirstLastPara="1" wrap="square" lIns="0" tIns="0" rIns="0" bIns="0" anchor="ctr" anchorCtr="0">
            <a:noAutofit/>
          </a:bodyPr>
          <a:lstStyle/>
          <a:p>
            <a:pPr marL="0" marR="0" lvl="0" indent="0" algn="l" rtl="0">
              <a:lnSpc>
                <a:spcPct val="50000"/>
              </a:lnSpc>
              <a:spcBef>
                <a:spcPts val="0"/>
              </a:spcBef>
              <a:spcAft>
                <a:spcPts val="0"/>
              </a:spcAft>
              <a:buClr>
                <a:srgbClr val="006197"/>
              </a:buClr>
              <a:buSzPts val="800"/>
              <a:buFont typeface="Arial"/>
              <a:buNone/>
            </a:pPr>
            <a:r>
              <a:rPr lang="en-US" sz="800" b="0" i="0" u="none" strike="noStrike" cap="none" dirty="0">
                <a:solidFill>
                  <a:srgbClr val="006197"/>
                </a:solidFill>
                <a:latin typeface="Arial"/>
                <a:ea typeface="Arial"/>
                <a:cs typeface="Arial"/>
                <a:sym typeface="Arial"/>
              </a:rPr>
              <a:t>IAAF 2021  /  General Services Administration  / Department of Health and Human Services / Department of Labor / Merit Service Protection Board / Sponsored by the Federal CIO Council </a:t>
            </a:r>
            <a:endParaRPr sz="800" b="0" i="0" u="none" strike="noStrike" cap="none" dirty="0">
              <a:solidFill>
                <a:srgbClr val="006197"/>
              </a:solidFill>
              <a:latin typeface="Arial"/>
              <a:ea typeface="Arial"/>
              <a:cs typeface="Arial"/>
              <a:sym typeface="Arial"/>
            </a:endParaRPr>
          </a:p>
        </p:txBody>
      </p:sp>
      <p:sp>
        <p:nvSpPr>
          <p:cNvPr id="34" name="Google Shape;34;p5"/>
          <p:cNvSpPr txBox="1">
            <a:spLocks noGrp="1"/>
          </p:cNvSpPr>
          <p:nvPr>
            <p:ph type="sldNum" idx="12"/>
          </p:nvPr>
        </p:nvSpPr>
        <p:spPr>
          <a:xfrm>
            <a:off x="11201401" y="6492240"/>
            <a:ext cx="533400" cy="182880"/>
          </a:xfrm>
          <a:prstGeom prst="rect">
            <a:avLst/>
          </a:prstGeom>
          <a:noFill/>
          <a:ln>
            <a:noFill/>
          </a:ln>
        </p:spPr>
        <p:txBody>
          <a:bodyPr spcFirstLastPara="1" wrap="square" lIns="0" tIns="0" rIns="0" bIns="0" anchor="ctr" anchorCtr="0">
            <a:noAutofit/>
          </a:bodyPr>
          <a:lstStyle>
            <a:lvl1pPr marL="0" marR="0" lvl="0" indent="0" algn="r" rtl="0">
              <a:spcBef>
                <a:spcPts val="0"/>
              </a:spcBef>
              <a:spcAft>
                <a:spcPts val="0"/>
              </a:spcAft>
              <a:buNone/>
              <a:defRPr sz="800" b="0" i="0" u="none" strike="noStrike" cap="none">
                <a:solidFill>
                  <a:srgbClr val="006197"/>
                </a:solidFill>
                <a:latin typeface="Arial"/>
                <a:ea typeface="Arial"/>
                <a:cs typeface="Arial"/>
                <a:sym typeface="Arial"/>
              </a:defRPr>
            </a:lvl1pPr>
            <a:lvl2pPr marL="0" marR="0" lvl="1" indent="0" algn="r" rtl="0">
              <a:spcBef>
                <a:spcPts val="0"/>
              </a:spcBef>
              <a:spcAft>
                <a:spcPts val="0"/>
              </a:spcAft>
              <a:buNone/>
              <a:defRPr sz="800" b="0" i="0" u="none" strike="noStrike" cap="none">
                <a:solidFill>
                  <a:srgbClr val="006197"/>
                </a:solidFill>
                <a:latin typeface="Arial"/>
                <a:ea typeface="Arial"/>
                <a:cs typeface="Arial"/>
                <a:sym typeface="Arial"/>
              </a:defRPr>
            </a:lvl2pPr>
            <a:lvl3pPr marL="0" marR="0" lvl="2" indent="0" algn="r" rtl="0">
              <a:spcBef>
                <a:spcPts val="0"/>
              </a:spcBef>
              <a:spcAft>
                <a:spcPts val="0"/>
              </a:spcAft>
              <a:buNone/>
              <a:defRPr sz="800" b="0" i="0" u="none" strike="noStrike" cap="none">
                <a:solidFill>
                  <a:srgbClr val="006197"/>
                </a:solidFill>
                <a:latin typeface="Arial"/>
                <a:ea typeface="Arial"/>
                <a:cs typeface="Arial"/>
                <a:sym typeface="Arial"/>
              </a:defRPr>
            </a:lvl3pPr>
            <a:lvl4pPr marL="0" marR="0" lvl="3" indent="0" algn="r" rtl="0">
              <a:spcBef>
                <a:spcPts val="0"/>
              </a:spcBef>
              <a:spcAft>
                <a:spcPts val="0"/>
              </a:spcAft>
              <a:buNone/>
              <a:defRPr sz="800" b="0" i="0" u="none" strike="noStrike" cap="none">
                <a:solidFill>
                  <a:srgbClr val="006197"/>
                </a:solidFill>
                <a:latin typeface="Arial"/>
                <a:ea typeface="Arial"/>
                <a:cs typeface="Arial"/>
                <a:sym typeface="Arial"/>
              </a:defRPr>
            </a:lvl4pPr>
            <a:lvl5pPr marL="0" marR="0" lvl="4" indent="0" algn="r" rtl="0">
              <a:spcBef>
                <a:spcPts val="0"/>
              </a:spcBef>
              <a:spcAft>
                <a:spcPts val="0"/>
              </a:spcAft>
              <a:buNone/>
              <a:defRPr sz="800" b="0" i="0" u="none" strike="noStrike" cap="none">
                <a:solidFill>
                  <a:srgbClr val="006197"/>
                </a:solidFill>
                <a:latin typeface="Arial"/>
                <a:ea typeface="Arial"/>
                <a:cs typeface="Arial"/>
                <a:sym typeface="Arial"/>
              </a:defRPr>
            </a:lvl5pPr>
            <a:lvl6pPr marL="0" marR="0" lvl="5" indent="0" algn="r" rtl="0">
              <a:spcBef>
                <a:spcPts val="0"/>
              </a:spcBef>
              <a:spcAft>
                <a:spcPts val="0"/>
              </a:spcAft>
              <a:buNone/>
              <a:defRPr sz="800" b="0" i="0" u="none" strike="noStrike" cap="none">
                <a:solidFill>
                  <a:srgbClr val="006197"/>
                </a:solidFill>
                <a:latin typeface="Arial"/>
                <a:ea typeface="Arial"/>
                <a:cs typeface="Arial"/>
                <a:sym typeface="Arial"/>
              </a:defRPr>
            </a:lvl6pPr>
            <a:lvl7pPr marL="0" marR="0" lvl="6" indent="0" algn="r" rtl="0">
              <a:spcBef>
                <a:spcPts val="0"/>
              </a:spcBef>
              <a:spcAft>
                <a:spcPts val="0"/>
              </a:spcAft>
              <a:buNone/>
              <a:defRPr sz="800" b="0" i="0" u="none" strike="noStrike" cap="none">
                <a:solidFill>
                  <a:srgbClr val="006197"/>
                </a:solidFill>
                <a:latin typeface="Arial"/>
                <a:ea typeface="Arial"/>
                <a:cs typeface="Arial"/>
                <a:sym typeface="Arial"/>
              </a:defRPr>
            </a:lvl7pPr>
            <a:lvl8pPr marL="0" marR="0" lvl="7" indent="0" algn="r" rtl="0">
              <a:spcBef>
                <a:spcPts val="0"/>
              </a:spcBef>
              <a:spcAft>
                <a:spcPts val="0"/>
              </a:spcAft>
              <a:buNone/>
              <a:defRPr sz="800" b="0" i="0" u="none" strike="noStrike" cap="none">
                <a:solidFill>
                  <a:srgbClr val="006197"/>
                </a:solidFill>
                <a:latin typeface="Arial"/>
                <a:ea typeface="Arial"/>
                <a:cs typeface="Arial"/>
                <a:sym typeface="Arial"/>
              </a:defRPr>
            </a:lvl8pPr>
            <a:lvl9pPr marL="0" marR="0" lvl="8" indent="0" algn="r" rtl="0">
              <a:spcBef>
                <a:spcPts val="0"/>
              </a:spcBef>
              <a:spcAft>
                <a:spcPts val="0"/>
              </a:spcAft>
              <a:buNone/>
              <a:defRPr sz="800" b="0" i="0" u="none" strike="noStrike" cap="none">
                <a:solidFill>
                  <a:srgbClr val="006197"/>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62" r:id="rId6"/>
    <p:sldLayoutId id="2147483663"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hyperlink" Target="http://www.kuripotpinoy.com/blog/the-rat-race-cycle-how-to-escape-the-rat-race"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maxpixel.net/Emoji-Shocked-Icon-Surprised-Emotion-Emoticon-5571739" TargetMode="External"/><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8" Type="http://schemas.openxmlformats.org/officeDocument/2006/relationships/hyperlink" Target="http://www.pngall.com/coat-png" TargetMode="External"/><Relationship Id="rId3" Type="http://schemas.openxmlformats.org/officeDocument/2006/relationships/image" Target="../media/image23.jpg"/><Relationship Id="rId7" Type="http://schemas.openxmlformats.org/officeDocument/2006/relationships/image" Target="../media/image25.png"/><Relationship Id="rId12" Type="http://schemas.openxmlformats.org/officeDocument/2006/relationships/hyperlink" Target="http://theromanticbohemian.tumblr.com/post/6742335994/new-nike-bathing-suit" TargetMode="External"/><Relationship Id="rId2" Type="http://schemas.openxmlformats.org/officeDocument/2006/relationships/notesSlide" Target="../notesSlides/notesSlide20.xml"/><Relationship Id="rId1" Type="http://schemas.openxmlformats.org/officeDocument/2006/relationships/slideLayout" Target="../slideLayouts/slideLayout8.xml"/><Relationship Id="rId6" Type="http://schemas.openxmlformats.org/officeDocument/2006/relationships/hyperlink" Target="https://www.flickr.com/photos/lornawatt/5681249950" TargetMode="External"/><Relationship Id="rId11" Type="http://schemas.openxmlformats.org/officeDocument/2006/relationships/image" Target="../media/image27.jpeg"/><Relationship Id="rId5" Type="http://schemas.openxmlformats.org/officeDocument/2006/relationships/image" Target="../media/image24.jpg"/><Relationship Id="rId10" Type="http://schemas.openxmlformats.org/officeDocument/2006/relationships/hyperlink" Target="https://pngimg.com/download/5448" TargetMode="External"/><Relationship Id="rId4" Type="http://schemas.openxmlformats.org/officeDocument/2006/relationships/hyperlink" Target="http://www.freeismylife.com/2011/11/4000-free-winter-coats-for-kids-on-1126.html" TargetMode="External"/><Relationship Id="rId9"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hyperlink" Target="https://www.plainlanguage.gov/" TargetMode="External"/><Relationship Id="rId2" Type="http://schemas.openxmlformats.org/officeDocument/2006/relationships/hyperlink" Target="https://www.w3.org/TR/coga-usable/#objective-3-use-clear-and-understandable-content-0" TargetMode="Externa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hyperlink" Target="https://www.plainlanguage.gov/" TargetMode="External"/><Relationship Id="rId2" Type="http://schemas.openxmlformats.org/officeDocument/2006/relationships/hyperlink" Target="https://www.w3.org/TR/coga-usable/" TargetMode="Externa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www.w3.org/WAI/GL/WCAG3/2020/functional-needs/"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hyperlink" Target="http://nancynwilson.com/eye-strain-and-fatigue/"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w3.org/TR/coga-usable"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4400"/>
              <a:buFont typeface="Arial"/>
              <a:buNone/>
            </a:pPr>
            <a:r>
              <a:rPr lang="en-US" dirty="0"/>
              <a:t>Annual Interagency </a:t>
            </a:r>
            <a:br>
              <a:rPr lang="en-US" dirty="0"/>
            </a:br>
            <a:r>
              <a:rPr lang="en-US" dirty="0"/>
              <a:t>Accessibility Forum</a:t>
            </a:r>
            <a:endParaRPr dirty="0"/>
          </a:p>
        </p:txBody>
      </p:sp>
      <p:sp>
        <p:nvSpPr>
          <p:cNvPr id="88" name="Google Shape;88;p1"/>
          <p:cNvSpPr txBox="1">
            <a:spLocks noGrp="1"/>
          </p:cNvSpPr>
          <p:nvPr>
            <p:ph type="body" idx="1"/>
          </p:nvPr>
        </p:nvSpPr>
        <p:spPr>
          <a:xfrm>
            <a:off x="533399" y="1891357"/>
            <a:ext cx="11174691" cy="10668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2400"/>
              <a:buNone/>
            </a:pPr>
            <a:r>
              <a:rPr lang="en-US" sz="2800" dirty="0"/>
              <a:t>Accessibility: A Foundation for Inclusion, Diversity, and Equity</a:t>
            </a:r>
            <a:endParaRPr sz="2800" dirty="0"/>
          </a:p>
        </p:txBody>
      </p:sp>
      <p:sp>
        <p:nvSpPr>
          <p:cNvPr id="89" name="Google Shape;89;p1"/>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3200"/>
              <a:buNone/>
            </a:pPr>
            <a:r>
              <a:rPr lang="en-US" dirty="0"/>
              <a:t>October 12-14, 2021</a:t>
            </a:r>
            <a:endParaRPr dirty="0"/>
          </a:p>
        </p:txBody>
      </p:sp>
      <p:sp>
        <p:nvSpPr>
          <p:cNvPr id="91" name="Google Shape;91;p1"/>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p>
            <a:pPr marL="0" lvl="0" indent="0">
              <a:spcBef>
                <a:spcPts val="0"/>
              </a:spcBef>
            </a:pPr>
            <a:r>
              <a:rPr lang="en-US" dirty="0"/>
              <a:t>Designing to Support People with Cognitive and Learning Disabilities</a:t>
            </a:r>
            <a:endParaRPr dirty="0"/>
          </a:p>
        </p:txBody>
      </p:sp>
      <p:sp>
        <p:nvSpPr>
          <p:cNvPr id="90" name="Google Shape;90;p1"/>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006197"/>
              </a:buClr>
              <a:buSzPts val="2400"/>
              <a:buNone/>
            </a:pPr>
            <a:r>
              <a:rPr lang="en-US" dirty="0"/>
              <a:t>Rachael Bradley Montgomery, PhD</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3263D-B9FB-BE4A-A261-98B1899AEC40}"/>
              </a:ext>
            </a:extLst>
          </p:cNvPr>
          <p:cNvSpPr>
            <a:spLocks noGrp="1"/>
          </p:cNvSpPr>
          <p:nvPr>
            <p:ph type="title" idx="4294967295"/>
          </p:nvPr>
        </p:nvSpPr>
        <p:spPr>
          <a:xfrm>
            <a:off x="1908312" y="672272"/>
            <a:ext cx="7845287" cy="1262546"/>
          </a:xfrm>
        </p:spPr>
        <p:txBody>
          <a:bodyPr/>
          <a:lstStyle/>
          <a:p>
            <a:r>
              <a:rPr lang="en-US" dirty="0"/>
              <a:t>Example Waterford Fair (1/2)</a:t>
            </a:r>
          </a:p>
        </p:txBody>
      </p:sp>
      <p:pic>
        <p:nvPicPr>
          <p:cNvPr id="5" name="Picture 4" descr="Screenshot of waterford fair website. Two central scrollable regions called Entertainment Schedule and Tickets within the page. No scroll bars are visible. Both regions include a button labeled &quot;Sign In&quot; and have a hamburger menu. ">
            <a:extLst>
              <a:ext uri="{FF2B5EF4-FFF2-40B4-BE49-F238E27FC236}">
                <a16:creationId xmlns:a16="http://schemas.microsoft.com/office/drawing/2014/main" id="{4D736163-83B8-3042-8DD7-52A9C09413DF}"/>
              </a:ext>
            </a:extLst>
          </p:cNvPr>
          <p:cNvPicPr>
            <a:picLocks noChangeAspect="1"/>
          </p:cNvPicPr>
          <p:nvPr/>
        </p:nvPicPr>
        <p:blipFill>
          <a:blip r:embed="rId3"/>
          <a:stretch>
            <a:fillRect/>
          </a:stretch>
        </p:blipFill>
        <p:spPr>
          <a:xfrm>
            <a:off x="1307816" y="0"/>
            <a:ext cx="9576368" cy="6869267"/>
          </a:xfrm>
          <a:prstGeom prst="rect">
            <a:avLst/>
          </a:prstGeom>
          <a:ln>
            <a:solidFill>
              <a:schemeClr val="tx1">
                <a:lumMod val="65000"/>
                <a:lumOff val="35000"/>
              </a:schemeClr>
            </a:solidFill>
          </a:ln>
        </p:spPr>
      </p:pic>
      <p:sp>
        <p:nvSpPr>
          <p:cNvPr id="6" name="Slide Number Placeholder 5">
            <a:extLst>
              <a:ext uri="{FF2B5EF4-FFF2-40B4-BE49-F238E27FC236}">
                <a16:creationId xmlns:a16="http://schemas.microsoft.com/office/drawing/2014/main" id="{DDFB6E89-EA94-FB4B-837C-376ACB158031}"/>
              </a:ext>
            </a:extLst>
          </p:cNvPr>
          <p:cNvSpPr>
            <a:spLocks noGrp="1"/>
          </p:cNvSpPr>
          <p:nvPr>
            <p:ph type="sldNum" sz="quarter" idx="12"/>
          </p:nvPr>
        </p:nvSpPr>
        <p:spPr/>
        <p:txBody>
          <a:bodyPr/>
          <a:lstStyle/>
          <a:p>
            <a:fld id="{66991C8D-1D89-6A41-AED8-346435B96534}" type="slidenum">
              <a:rPr lang="en-US" smtClean="0">
                <a:solidFill>
                  <a:schemeClr val="tx1"/>
                </a:solidFill>
              </a:rPr>
              <a:t>10</a:t>
            </a:fld>
            <a:endParaRPr lang="en-US" dirty="0">
              <a:solidFill>
                <a:schemeClr val="tx1"/>
              </a:solidFill>
            </a:endParaRPr>
          </a:p>
        </p:txBody>
      </p:sp>
    </p:spTree>
    <p:extLst>
      <p:ext uri="{BB962C8B-B14F-4D97-AF65-F5344CB8AC3E}">
        <p14:creationId xmlns:p14="http://schemas.microsoft.com/office/powerpoint/2010/main" val="84517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3263D-B9FB-BE4A-A261-98B1899AEC40}"/>
              </a:ext>
            </a:extLst>
          </p:cNvPr>
          <p:cNvSpPr>
            <a:spLocks noGrp="1"/>
          </p:cNvSpPr>
          <p:nvPr>
            <p:ph type="title"/>
          </p:nvPr>
        </p:nvSpPr>
        <p:spPr>
          <a:xfrm>
            <a:off x="2743199" y="396918"/>
            <a:ext cx="6705600" cy="451221"/>
          </a:xfrm>
        </p:spPr>
        <p:txBody>
          <a:bodyPr/>
          <a:lstStyle/>
          <a:p>
            <a:r>
              <a:rPr lang="en-US" dirty="0"/>
              <a:t>Example Waterford Fair (2/2)</a:t>
            </a:r>
          </a:p>
        </p:txBody>
      </p:sp>
      <p:pic>
        <p:nvPicPr>
          <p:cNvPr id="4" name="Picture 3" descr="Screenshot of waterford fair website. The hambuger menu opens a list of content and is replaced with an X. The scroll region disappears. When sign in is clicked a form opens up with no apparent way to close it. ">
            <a:extLst>
              <a:ext uri="{FF2B5EF4-FFF2-40B4-BE49-F238E27FC236}">
                <a16:creationId xmlns:a16="http://schemas.microsoft.com/office/drawing/2014/main" id="{A09B15DD-1BD9-CA48-9C2A-D4C83243EFB3}"/>
              </a:ext>
            </a:extLst>
          </p:cNvPr>
          <p:cNvPicPr>
            <a:picLocks noChangeAspect="1"/>
          </p:cNvPicPr>
          <p:nvPr/>
        </p:nvPicPr>
        <p:blipFill>
          <a:blip r:embed="rId3"/>
          <a:stretch>
            <a:fillRect/>
          </a:stretch>
        </p:blipFill>
        <p:spPr>
          <a:xfrm>
            <a:off x="1463110" y="-152400"/>
            <a:ext cx="9265779" cy="6867191"/>
          </a:xfrm>
          <a:prstGeom prst="rect">
            <a:avLst/>
          </a:prstGeom>
          <a:ln>
            <a:solidFill>
              <a:schemeClr val="tx1">
                <a:lumMod val="65000"/>
                <a:lumOff val="35000"/>
              </a:schemeClr>
            </a:solidFill>
          </a:ln>
        </p:spPr>
      </p:pic>
      <p:sp>
        <p:nvSpPr>
          <p:cNvPr id="5" name="Slide Number Placeholder 4">
            <a:extLst>
              <a:ext uri="{FF2B5EF4-FFF2-40B4-BE49-F238E27FC236}">
                <a16:creationId xmlns:a16="http://schemas.microsoft.com/office/drawing/2014/main" id="{D5FB0202-EE2F-C047-B88C-41347D695708}"/>
              </a:ext>
            </a:extLst>
          </p:cNvPr>
          <p:cNvSpPr>
            <a:spLocks noGrp="1"/>
          </p:cNvSpPr>
          <p:nvPr>
            <p:ph type="sldNum" idx="12"/>
          </p:nvPr>
        </p:nvSpPr>
        <p:spPr/>
        <p:txBody>
          <a:bodyPr/>
          <a:lstStyle/>
          <a:p>
            <a:fld id="{66991C8D-1D89-6A41-AED8-346435B96534}" type="slidenum">
              <a:rPr lang="en-US" smtClean="0">
                <a:solidFill>
                  <a:schemeClr val="tx1"/>
                </a:solidFill>
              </a:rPr>
              <a:t>11</a:t>
            </a:fld>
            <a:endParaRPr lang="en-US">
              <a:solidFill>
                <a:schemeClr val="tx1"/>
              </a:solidFill>
            </a:endParaRPr>
          </a:p>
        </p:txBody>
      </p:sp>
    </p:spTree>
    <p:extLst>
      <p:ext uri="{BB962C8B-B14F-4D97-AF65-F5344CB8AC3E}">
        <p14:creationId xmlns:p14="http://schemas.microsoft.com/office/powerpoint/2010/main" val="666379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p:txBody>
          <a:bodyPr/>
          <a:lstStyle/>
          <a:p>
            <a:r>
              <a:rPr lang="en-US" dirty="0"/>
              <a:t>Amy: Autistic Computer Scientist</a:t>
            </a:r>
            <a:br>
              <a:rPr lang="en-US" dirty="0"/>
            </a:br>
            <a:br>
              <a:rPr lang="en-US" dirty="0"/>
            </a:br>
            <a:endParaRPr lang="en-US" dirty="0"/>
          </a:p>
        </p:txBody>
      </p:sp>
      <p:pic>
        <p:nvPicPr>
          <p:cNvPr id="7" name="Content Placeholder 11" descr="Photo of a black woman sitting on a couch and working on her computer. She is wearing a business casual outfit.">
            <a:extLst>
              <a:ext uri="{FF2B5EF4-FFF2-40B4-BE49-F238E27FC236}">
                <a16:creationId xmlns:a16="http://schemas.microsoft.com/office/drawing/2014/main" id="{C9510748-8727-1C44-A7FB-61D592B41B53}"/>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bwMode="auto">
          <a:xfrm>
            <a:off x="330561" y="1301262"/>
            <a:ext cx="3784239" cy="4304117"/>
          </a:xfrm>
          <a:prstGeom prst="rect">
            <a:avLst/>
          </a:prstGeom>
          <a:noFill/>
          <a:ln>
            <a:solidFill>
              <a:srgbClr val="000000">
                <a:lumMod val="65000"/>
                <a:lumOff val="35000"/>
              </a:srgbClr>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extLst>
              <a:ext uri="{FF2B5EF4-FFF2-40B4-BE49-F238E27FC236}">
                <a16:creationId xmlns:a16="http://schemas.microsoft.com/office/drawing/2014/main" id="{725AB4DF-2057-2C48-B120-17496103B8B8}"/>
              </a:ext>
            </a:extLst>
          </p:cNvPr>
          <p:cNvSpPr txBox="1"/>
          <p:nvPr/>
        </p:nvSpPr>
        <p:spPr>
          <a:xfrm>
            <a:off x="4377014" y="1301262"/>
            <a:ext cx="7322617" cy="532453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Sometimes people use lots of words on web site links that do not seem to make sense. I think they are metaphors, but I’m not sure.</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I</a:t>
            </a:r>
            <a:r>
              <a:rPr lang="en-US" sz="2000" dirty="0"/>
              <a:t> put my mouse over items I do not understand and there is some clear text that explains what it did. I would rather they use clear text in the first place then at least I can use it.</a:t>
            </a:r>
          </a:p>
          <a:p>
            <a:endParaRPr lang="en-US" sz="2000" dirty="0">
              <a:solidFill>
                <a:srgbClr val="000000"/>
              </a:solidFill>
            </a:endParaRPr>
          </a:p>
          <a:p>
            <a:pPr algn="l"/>
            <a:r>
              <a:rPr lang="en-US" sz="2000" b="1" dirty="0">
                <a:solidFill>
                  <a:srgbClr val="000000"/>
                </a:solidFill>
              </a:rPr>
              <a:t>Sample User Needs:</a:t>
            </a:r>
          </a:p>
          <a:p>
            <a:pPr marL="285750" indent="-285750">
              <a:buFont typeface="Arial" panose="020B0604020202020204" pitchFamily="34" charset="0"/>
              <a:buChar char="•"/>
            </a:pPr>
            <a:r>
              <a:rPr lang="en-US" sz="2000" dirty="0">
                <a:solidFill>
                  <a:srgbClr val="000000"/>
                </a:solidFill>
              </a:rPr>
              <a:t>Separate each instruction</a:t>
            </a:r>
          </a:p>
          <a:p>
            <a:pPr marL="285750" indent="-285750">
              <a:buFont typeface="Arial" panose="020B0604020202020204" pitchFamily="34" charset="0"/>
              <a:buChar char="•"/>
            </a:pPr>
            <a:r>
              <a:rPr lang="en-US" sz="2000" dirty="0">
                <a:solidFill>
                  <a:srgbClr val="000000"/>
                </a:solidFill>
              </a:rPr>
              <a:t>Use white spacing</a:t>
            </a:r>
          </a:p>
          <a:p>
            <a:pPr marL="285750" indent="-285750">
              <a:buFont typeface="Arial" panose="020B0604020202020204" pitchFamily="34" charset="0"/>
              <a:buChar char="•"/>
            </a:pPr>
            <a:r>
              <a:rPr lang="en-US" sz="2000" dirty="0">
                <a:solidFill>
                  <a:srgbClr val="000000"/>
                </a:solidFill>
              </a:rPr>
              <a:t>Ensure foreground content is not obscured by background</a:t>
            </a:r>
          </a:p>
          <a:p>
            <a:pPr marL="285750" indent="-285750">
              <a:buFont typeface="Arial" panose="020B0604020202020204" pitchFamily="34" charset="0"/>
              <a:buChar char="•"/>
            </a:pPr>
            <a:r>
              <a:rPr lang="en-US" sz="2000" dirty="0"/>
              <a:t>Use Literal Language</a:t>
            </a:r>
          </a:p>
          <a:p>
            <a:pPr marL="285750" indent="-285750">
              <a:buFont typeface="Arial" panose="020B0604020202020204" pitchFamily="34" charset="0"/>
              <a:buChar char="•"/>
            </a:pPr>
            <a:r>
              <a:rPr lang="en-US" sz="2000" dirty="0"/>
              <a:t>Explain Implied Content</a:t>
            </a:r>
          </a:p>
          <a:p>
            <a:pPr marL="285750" indent="-285750">
              <a:buFont typeface="Arial" panose="020B0604020202020204" pitchFamily="34" charset="0"/>
              <a:buChar char="•"/>
            </a:pPr>
            <a:endParaRPr lang="en-US" sz="2000" dirty="0">
              <a:solidFill>
                <a:srgbClr val="000000"/>
              </a:solidFill>
            </a:endParaRPr>
          </a:p>
          <a:p>
            <a:pPr marL="285750" indent="-285750" algn="l">
              <a:buFont typeface="Arial" panose="020B0604020202020204" pitchFamily="34" charset="0"/>
              <a:buChar char="•"/>
            </a:pPr>
            <a:endParaRPr lang="en-US" sz="2000" b="1" i="0" dirty="0">
              <a:solidFill>
                <a:srgbClr val="000000"/>
              </a:solidFill>
              <a:effectLst/>
              <a:latin typeface="Arial" panose="020B0604020202020204" pitchFamily="34" charset="0"/>
            </a:endParaRPr>
          </a:p>
        </p:txBody>
      </p:sp>
      <p:sp>
        <p:nvSpPr>
          <p:cNvPr id="13" name="Slide Number Placeholder 12">
            <a:extLst>
              <a:ext uri="{FF2B5EF4-FFF2-40B4-BE49-F238E27FC236}">
                <a16:creationId xmlns:a16="http://schemas.microsoft.com/office/drawing/2014/main" id="{272E0513-76E8-8846-859E-DFA82ECE5BA5}"/>
              </a:ext>
            </a:extLst>
          </p:cNvPr>
          <p:cNvSpPr>
            <a:spLocks noGrp="1"/>
          </p:cNvSpPr>
          <p:nvPr>
            <p:ph type="sldNum" sz="quarter" idx="10"/>
          </p:nvPr>
        </p:nvSpPr>
        <p:spPr/>
        <p:txBody>
          <a:bodyPr/>
          <a:lstStyle/>
          <a:p>
            <a:fld id="{FCC6AD18-ACFC-2143-ADAA-25F63D5967FD}" type="slidenum">
              <a:rPr lang="en-US" smtClean="0"/>
              <a:t>12</a:t>
            </a:fld>
            <a:endParaRPr lang="en-US"/>
          </a:p>
        </p:txBody>
      </p:sp>
    </p:spTree>
    <p:extLst>
      <p:ext uri="{BB962C8B-B14F-4D97-AF65-F5344CB8AC3E}">
        <p14:creationId xmlns:p14="http://schemas.microsoft.com/office/powerpoint/2010/main" val="423182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1EF0E-A509-9449-AEF7-55ECB28D6A6F}"/>
              </a:ext>
            </a:extLst>
          </p:cNvPr>
          <p:cNvSpPr>
            <a:spLocks noGrp="1"/>
          </p:cNvSpPr>
          <p:nvPr>
            <p:ph type="title"/>
          </p:nvPr>
        </p:nvSpPr>
        <p:spPr/>
        <p:txBody>
          <a:bodyPr/>
          <a:lstStyle/>
          <a:p>
            <a:r>
              <a:rPr lang="en-US" dirty="0"/>
              <a:t>Explain Implied Content</a:t>
            </a:r>
          </a:p>
        </p:txBody>
      </p:sp>
      <p:sp>
        <p:nvSpPr>
          <p:cNvPr id="3" name="Content Placeholder 2">
            <a:extLst>
              <a:ext uri="{FF2B5EF4-FFF2-40B4-BE49-F238E27FC236}">
                <a16:creationId xmlns:a16="http://schemas.microsoft.com/office/drawing/2014/main" id="{BA07E7B1-8AF6-004F-8890-F867E6E740ED}"/>
              </a:ext>
            </a:extLst>
          </p:cNvPr>
          <p:cNvSpPr>
            <a:spLocks noGrp="1"/>
          </p:cNvSpPr>
          <p:nvPr>
            <p:ph idx="1"/>
          </p:nvPr>
        </p:nvSpPr>
        <p:spPr/>
        <p:txBody>
          <a:bodyPr/>
          <a:lstStyle/>
          <a:p>
            <a:pPr marL="0" indent="0">
              <a:buNone/>
            </a:pPr>
            <a:r>
              <a:rPr lang="en-US" dirty="0"/>
              <a:t>Provide definitions or explanations for implied or ambiguous information such:</a:t>
            </a:r>
          </a:p>
          <a:p>
            <a:pPr marL="457200" lvl="1" indent="-457200">
              <a:buClr>
                <a:srgbClr val="006097"/>
              </a:buClr>
              <a:buFont typeface="Arial" panose="020B0604020202020204" pitchFamily="34" charset="0"/>
              <a:buChar char="•"/>
            </a:pPr>
            <a:r>
              <a:rPr lang="en-US" dirty="0"/>
              <a:t>body gestures,</a:t>
            </a:r>
          </a:p>
          <a:p>
            <a:pPr marL="457200" lvl="1" indent="-457200">
              <a:buClr>
                <a:srgbClr val="006097"/>
              </a:buClr>
              <a:buFont typeface="Arial" panose="020B0604020202020204" pitchFamily="34" charset="0"/>
              <a:buChar char="•"/>
            </a:pPr>
            <a:r>
              <a:rPr lang="en-US" dirty="0"/>
              <a:t>emotions,</a:t>
            </a:r>
          </a:p>
          <a:p>
            <a:pPr marL="457200" lvl="1" indent="-457200">
              <a:buClr>
                <a:srgbClr val="006097"/>
              </a:buClr>
              <a:buFont typeface="Arial" panose="020B0604020202020204" pitchFamily="34" charset="0"/>
              <a:buChar char="•"/>
            </a:pPr>
            <a:r>
              <a:rPr lang="en-US" dirty="0"/>
              <a:t>jokes,</a:t>
            </a:r>
          </a:p>
          <a:p>
            <a:pPr marL="457200" lvl="1" indent="-457200">
              <a:buClr>
                <a:srgbClr val="006097"/>
              </a:buClr>
              <a:buFont typeface="Arial" panose="020B0604020202020204" pitchFamily="34" charset="0"/>
              <a:buChar char="•"/>
            </a:pPr>
            <a:r>
              <a:rPr lang="en-US" dirty="0"/>
              <a:t>sarcasm,</a:t>
            </a:r>
          </a:p>
          <a:p>
            <a:pPr marL="457200" lvl="1" indent="-457200">
              <a:buClr>
                <a:srgbClr val="006097"/>
              </a:buClr>
              <a:buFont typeface="Arial" panose="020B0604020202020204" pitchFamily="34" charset="0"/>
              <a:buChar char="•"/>
            </a:pPr>
            <a:r>
              <a:rPr lang="en-US" dirty="0"/>
              <a:t>metaphors and simile, and</a:t>
            </a:r>
          </a:p>
          <a:p>
            <a:pPr marL="457200" lvl="1" indent="-457200">
              <a:buClr>
                <a:srgbClr val="006097"/>
              </a:buClr>
              <a:buFont typeface="Arial" panose="020B0604020202020204" pitchFamily="34" charset="0"/>
              <a:buChar char="•"/>
            </a:pPr>
            <a:r>
              <a:rPr lang="en-US" dirty="0"/>
              <a:t>facial expressions</a:t>
            </a:r>
          </a:p>
        </p:txBody>
      </p:sp>
      <p:pic>
        <p:nvPicPr>
          <p:cNvPr id="5" name="Picture 4" descr="A man and a woman in business suits, each running in a treadmill">
            <a:extLst>
              <a:ext uri="{FF2B5EF4-FFF2-40B4-BE49-F238E27FC236}">
                <a16:creationId xmlns:a16="http://schemas.microsoft.com/office/drawing/2014/main" id="{65434E64-1921-DB4B-8333-A75D6255E13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096000" y="2202881"/>
            <a:ext cx="5311632" cy="3543707"/>
          </a:xfrm>
          <a:prstGeom prst="rect">
            <a:avLst/>
          </a:prstGeom>
        </p:spPr>
      </p:pic>
      <p:sp>
        <p:nvSpPr>
          <p:cNvPr id="7" name="TextBox 6">
            <a:extLst>
              <a:ext uri="{FF2B5EF4-FFF2-40B4-BE49-F238E27FC236}">
                <a16:creationId xmlns:a16="http://schemas.microsoft.com/office/drawing/2014/main" id="{A18C5F5E-8E27-9440-B8BA-8347CE4AD179}"/>
              </a:ext>
            </a:extLst>
          </p:cNvPr>
          <p:cNvSpPr txBox="1"/>
          <p:nvPr/>
        </p:nvSpPr>
        <p:spPr>
          <a:xfrm>
            <a:off x="6087725" y="5746588"/>
            <a:ext cx="5369170" cy="646331"/>
          </a:xfrm>
          <a:prstGeom prst="rect">
            <a:avLst/>
          </a:prstGeom>
          <a:noFill/>
        </p:spPr>
        <p:txBody>
          <a:bodyPr wrap="square" rtlCol="0">
            <a:spAutoFit/>
          </a:bodyPr>
          <a:lstStyle/>
          <a:p>
            <a:r>
              <a:rPr lang="en-US" dirty="0"/>
              <a:t>Everyone feels like they are working hard but not making progress.</a:t>
            </a:r>
          </a:p>
        </p:txBody>
      </p:sp>
      <p:sp>
        <p:nvSpPr>
          <p:cNvPr id="8" name="Slide Number Placeholder 7">
            <a:extLst>
              <a:ext uri="{FF2B5EF4-FFF2-40B4-BE49-F238E27FC236}">
                <a16:creationId xmlns:a16="http://schemas.microsoft.com/office/drawing/2014/main" id="{764DE312-742C-5941-89A7-2DCB033003BA}"/>
              </a:ext>
            </a:extLst>
          </p:cNvPr>
          <p:cNvSpPr>
            <a:spLocks noGrp="1"/>
          </p:cNvSpPr>
          <p:nvPr>
            <p:ph type="sldNum" sz="quarter" idx="10"/>
          </p:nvPr>
        </p:nvSpPr>
        <p:spPr/>
        <p:txBody>
          <a:bodyPr/>
          <a:lstStyle/>
          <a:p>
            <a:fld id="{FCC6AD18-ACFC-2143-ADAA-25F63D5967FD}" type="slidenum">
              <a:rPr lang="en-US" smtClean="0"/>
              <a:t>13</a:t>
            </a:fld>
            <a:endParaRPr lang="en-US"/>
          </a:p>
        </p:txBody>
      </p:sp>
    </p:spTree>
    <p:extLst>
      <p:ext uri="{BB962C8B-B14F-4D97-AF65-F5344CB8AC3E}">
        <p14:creationId xmlns:p14="http://schemas.microsoft.com/office/powerpoint/2010/main" val="1065665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588D9-2B96-CA42-877A-118F62630D6D}"/>
              </a:ext>
            </a:extLst>
          </p:cNvPr>
          <p:cNvSpPr>
            <a:spLocks noGrp="1"/>
          </p:cNvSpPr>
          <p:nvPr>
            <p:ph type="title"/>
          </p:nvPr>
        </p:nvSpPr>
        <p:spPr/>
        <p:txBody>
          <a:bodyPr/>
          <a:lstStyle/>
          <a:p>
            <a:r>
              <a:rPr lang="en-US" dirty="0"/>
              <a:t>A Challenge</a:t>
            </a:r>
          </a:p>
        </p:txBody>
      </p:sp>
      <p:sp>
        <p:nvSpPr>
          <p:cNvPr id="3" name="Content Placeholder 2">
            <a:extLst>
              <a:ext uri="{FF2B5EF4-FFF2-40B4-BE49-F238E27FC236}">
                <a16:creationId xmlns:a16="http://schemas.microsoft.com/office/drawing/2014/main" id="{1F9596F6-832C-D441-ACDC-BC90D3325903}"/>
              </a:ext>
            </a:extLst>
          </p:cNvPr>
          <p:cNvSpPr>
            <a:spLocks noGrp="1"/>
          </p:cNvSpPr>
          <p:nvPr>
            <p:ph idx="1"/>
          </p:nvPr>
        </p:nvSpPr>
        <p:spPr/>
        <p:txBody>
          <a:bodyPr/>
          <a:lstStyle/>
          <a:p>
            <a:pPr marL="0" indent="0">
              <a:buNone/>
            </a:pPr>
            <a:r>
              <a:rPr lang="en-US" dirty="0"/>
              <a:t>Take 1 day and pay close attention to how much implied content you use and interact with – you will be surprised!</a:t>
            </a:r>
          </a:p>
        </p:txBody>
      </p:sp>
      <p:pic>
        <p:nvPicPr>
          <p:cNvPr id="10" name="Picture 9" descr="surprise emoji">
            <a:extLst>
              <a:ext uri="{FF2B5EF4-FFF2-40B4-BE49-F238E27FC236}">
                <a16:creationId xmlns:a16="http://schemas.microsoft.com/office/drawing/2014/main" id="{DE325D4E-F0E6-3F45-A6D7-C14D0D9474D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322509" y="2743200"/>
            <a:ext cx="3605702" cy="3605702"/>
          </a:xfrm>
          <a:prstGeom prst="rect">
            <a:avLst/>
          </a:prstGeom>
        </p:spPr>
      </p:pic>
      <p:sp>
        <p:nvSpPr>
          <p:cNvPr id="11" name="Slide Number Placeholder 10">
            <a:extLst>
              <a:ext uri="{FF2B5EF4-FFF2-40B4-BE49-F238E27FC236}">
                <a16:creationId xmlns:a16="http://schemas.microsoft.com/office/drawing/2014/main" id="{675877E9-02D6-5346-B1DC-CB6D8B30460C}"/>
              </a:ext>
            </a:extLst>
          </p:cNvPr>
          <p:cNvSpPr>
            <a:spLocks noGrp="1"/>
          </p:cNvSpPr>
          <p:nvPr>
            <p:ph type="sldNum" sz="quarter" idx="10"/>
          </p:nvPr>
        </p:nvSpPr>
        <p:spPr/>
        <p:txBody>
          <a:bodyPr/>
          <a:lstStyle/>
          <a:p>
            <a:fld id="{FCC6AD18-ACFC-2143-ADAA-25F63D5967FD}" type="slidenum">
              <a:rPr lang="en-US" smtClean="0"/>
              <a:t>14</a:t>
            </a:fld>
            <a:endParaRPr lang="en-US"/>
          </a:p>
        </p:txBody>
      </p:sp>
    </p:spTree>
    <p:extLst>
      <p:ext uri="{BB962C8B-B14F-4D97-AF65-F5344CB8AC3E}">
        <p14:creationId xmlns:p14="http://schemas.microsoft.com/office/powerpoint/2010/main" val="1640892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84094" y="234778"/>
            <a:ext cx="11562131" cy="544744"/>
          </a:xfrm>
        </p:spPr>
        <p:txBody>
          <a:bodyPr/>
          <a:lstStyle/>
          <a:p>
            <a:r>
              <a:rPr lang="en-US" dirty="0"/>
              <a:t>George: User with Down Syndrome, Works in Market</a:t>
            </a:r>
            <a:br>
              <a:rPr lang="en-US" b="1" dirty="0"/>
            </a:br>
            <a:br>
              <a:rPr lang="en-US" dirty="0"/>
            </a:br>
            <a:br>
              <a:rPr lang="en-US" dirty="0"/>
            </a:br>
            <a:endParaRPr lang="en-US" dirty="0"/>
          </a:p>
        </p:txBody>
      </p:sp>
      <p:pic>
        <p:nvPicPr>
          <p:cNvPr id="10" name="Content Placeholder 5" descr="Caucasian man with down syndrom standing at an office kitchen. He is wearing a suit without the jacket. ">
            <a:extLst>
              <a:ext uri="{FF2B5EF4-FFF2-40B4-BE49-F238E27FC236}">
                <a16:creationId xmlns:a16="http://schemas.microsoft.com/office/drawing/2014/main" id="{771E35CB-1889-6640-95F6-E70E906232E3}"/>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bwMode="auto">
          <a:xfrm>
            <a:off x="484094" y="1301750"/>
            <a:ext cx="3408822" cy="4716409"/>
          </a:xfrm>
          <a:prstGeom prst="rect">
            <a:avLst/>
          </a:prstGeom>
          <a:noFill/>
          <a:ln>
            <a:solidFill>
              <a:srgbClr val="000000">
                <a:lumMod val="65000"/>
                <a:lumOff val="35000"/>
              </a:srgbClr>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322617" cy="440120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 find it hard to understand and remember long and complex written instructions.</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 The instructions for scanning items are presented as a clear list of steps with pictures and easy to understand language next to them. If I get stuck I can quickly find a reminder of what to do with such ‘Easy to Understand’ content.</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Use icons that help the user</a:t>
            </a:r>
          </a:p>
          <a:p>
            <a:pPr marL="285750" indent="-285750">
              <a:buFont typeface="Arial" panose="020B0604020202020204" pitchFamily="34" charset="0"/>
              <a:buChar char="•"/>
            </a:pPr>
            <a:r>
              <a:rPr lang="en-US" sz="2000" dirty="0">
                <a:solidFill>
                  <a:srgbClr val="000000"/>
                </a:solidFill>
              </a:rPr>
              <a:t>Support a personalized and familiar interface</a:t>
            </a:r>
          </a:p>
          <a:p>
            <a:pPr marL="285750" indent="-285750">
              <a:buFont typeface="Arial" panose="020B0604020202020204" pitchFamily="34" charset="0"/>
              <a:buChar char="•"/>
            </a:pPr>
            <a:r>
              <a:rPr lang="en-US" sz="2000" dirty="0">
                <a:solidFill>
                  <a:srgbClr val="000000"/>
                </a:solidFill>
              </a:rPr>
              <a:t>Provide alternative content for complex information and tasks</a:t>
            </a:r>
          </a:p>
          <a:p>
            <a:pPr marL="285750" indent="-285750">
              <a:buFont typeface="Arial" panose="020B0604020202020204" pitchFamily="34" charset="0"/>
              <a:buChar char="•"/>
            </a:pPr>
            <a:r>
              <a:rPr lang="en-US" sz="2000" dirty="0">
                <a:solidFill>
                  <a:srgbClr val="000000"/>
                </a:solidFill>
              </a:rPr>
              <a:t>Enable APIs and extensions</a:t>
            </a:r>
          </a:p>
        </p:txBody>
      </p:sp>
      <p:sp>
        <p:nvSpPr>
          <p:cNvPr id="9" name="Slide Number Placeholder 8">
            <a:extLst>
              <a:ext uri="{FF2B5EF4-FFF2-40B4-BE49-F238E27FC236}">
                <a16:creationId xmlns:a16="http://schemas.microsoft.com/office/drawing/2014/main" id="{7861A7D9-0679-5243-99DD-FC2C651CD881}"/>
              </a:ext>
            </a:extLst>
          </p:cNvPr>
          <p:cNvSpPr>
            <a:spLocks noGrp="1"/>
          </p:cNvSpPr>
          <p:nvPr>
            <p:ph type="sldNum" sz="quarter" idx="10"/>
          </p:nvPr>
        </p:nvSpPr>
        <p:spPr/>
        <p:txBody>
          <a:bodyPr/>
          <a:lstStyle/>
          <a:p>
            <a:fld id="{FCC6AD18-ACFC-2143-ADAA-25F63D5967FD}" type="slidenum">
              <a:rPr lang="en-US" smtClean="0"/>
              <a:t>15</a:t>
            </a:fld>
            <a:endParaRPr lang="en-US"/>
          </a:p>
        </p:txBody>
      </p:sp>
    </p:spTree>
    <p:extLst>
      <p:ext uri="{BB962C8B-B14F-4D97-AF65-F5344CB8AC3E}">
        <p14:creationId xmlns:p14="http://schemas.microsoft.com/office/powerpoint/2010/main" val="31367852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8BA0C-07A9-5E4A-8674-103494A57C38}"/>
              </a:ext>
            </a:extLst>
          </p:cNvPr>
          <p:cNvSpPr>
            <a:spLocks noGrp="1"/>
          </p:cNvSpPr>
          <p:nvPr>
            <p:ph type="title"/>
          </p:nvPr>
        </p:nvSpPr>
        <p:spPr/>
        <p:txBody>
          <a:bodyPr/>
          <a:lstStyle/>
          <a:p>
            <a:r>
              <a:rPr lang="en-US" dirty="0"/>
              <a:t>Support a Personalized and Familiar Interface </a:t>
            </a:r>
          </a:p>
        </p:txBody>
      </p:sp>
      <p:sp>
        <p:nvSpPr>
          <p:cNvPr id="3" name="Content Placeholder 2">
            <a:extLst>
              <a:ext uri="{FF2B5EF4-FFF2-40B4-BE49-F238E27FC236}">
                <a16:creationId xmlns:a16="http://schemas.microsoft.com/office/drawing/2014/main" id="{DE23001B-5B3D-3E4B-B716-AACCE44F63DF}"/>
              </a:ext>
            </a:extLst>
          </p:cNvPr>
          <p:cNvSpPr>
            <a:spLocks noGrp="1"/>
          </p:cNvSpPr>
          <p:nvPr>
            <p:ph idx="1"/>
          </p:nvPr>
        </p:nvSpPr>
        <p:spPr/>
        <p:txBody>
          <a:bodyPr/>
          <a:lstStyle/>
          <a:p>
            <a:pPr marL="0" indent="0">
              <a:buNone/>
            </a:pPr>
            <a:r>
              <a:rPr lang="en-US" sz="2400" dirty="0"/>
              <a:t>Provide users with a way to personalize their interface to make it familiar. This can be done by:</a:t>
            </a:r>
          </a:p>
          <a:p>
            <a:pPr marL="457200" indent="-457200">
              <a:buFont typeface="Arial" panose="020B0604020202020204" pitchFamily="34" charset="0"/>
              <a:buChar char="•"/>
            </a:pPr>
            <a:r>
              <a:rPr lang="en-US" sz="2400" dirty="0"/>
              <a:t>Allowing user preferences on presentation such as font style, font size, line heights, margins, and contrast. </a:t>
            </a:r>
          </a:p>
          <a:p>
            <a:pPr marL="457200" indent="-457200">
              <a:buFont typeface="Arial" panose="020B0604020202020204" pitchFamily="34" charset="0"/>
              <a:buChar char="•"/>
            </a:pPr>
            <a:r>
              <a:rPr lang="en-US" sz="2400" dirty="0"/>
              <a:t>Allowing a rollback to a previous interface that the user is familiar with and knows how to use.</a:t>
            </a:r>
          </a:p>
          <a:p>
            <a:pPr marL="457200" indent="-457200">
              <a:buFont typeface="Arial" panose="020B0604020202020204" pitchFamily="34" charset="0"/>
              <a:buChar char="•"/>
            </a:pPr>
            <a:r>
              <a:rPr lang="en-US" sz="2400" dirty="0"/>
              <a:t>Adding semantics on controls, links, and symbols that allow the user to control the experience. </a:t>
            </a:r>
          </a:p>
          <a:p>
            <a:pPr marL="457200" indent="-457200">
              <a:buFont typeface="Arial" panose="020B0604020202020204" pitchFamily="34" charset="0"/>
              <a:buChar char="•"/>
            </a:pPr>
            <a:r>
              <a:rPr lang="en-US" sz="2400" dirty="0"/>
              <a:t>Ensure the user knows the personalization options and can easily configure them. Clear instructions can help.</a:t>
            </a:r>
            <a:br>
              <a:rPr lang="en-US" sz="2400" dirty="0"/>
            </a:br>
            <a:endParaRPr lang="en-US" sz="2400" dirty="0"/>
          </a:p>
        </p:txBody>
      </p:sp>
      <p:sp>
        <p:nvSpPr>
          <p:cNvPr id="4" name="Slide Number Placeholder 3">
            <a:extLst>
              <a:ext uri="{FF2B5EF4-FFF2-40B4-BE49-F238E27FC236}">
                <a16:creationId xmlns:a16="http://schemas.microsoft.com/office/drawing/2014/main" id="{08DB4E65-5EC8-FF44-8CE8-1FCC3744EAFD}"/>
              </a:ext>
            </a:extLst>
          </p:cNvPr>
          <p:cNvSpPr>
            <a:spLocks noGrp="1"/>
          </p:cNvSpPr>
          <p:nvPr>
            <p:ph type="sldNum" sz="quarter" idx="10"/>
          </p:nvPr>
        </p:nvSpPr>
        <p:spPr/>
        <p:txBody>
          <a:bodyPr/>
          <a:lstStyle/>
          <a:p>
            <a:fld id="{FCC6AD18-ACFC-2143-ADAA-25F63D5967FD}" type="slidenum">
              <a:rPr lang="en-US" smtClean="0"/>
              <a:t>16</a:t>
            </a:fld>
            <a:endParaRPr lang="en-US"/>
          </a:p>
        </p:txBody>
      </p:sp>
    </p:spTree>
    <p:extLst>
      <p:ext uri="{BB962C8B-B14F-4D97-AF65-F5344CB8AC3E}">
        <p14:creationId xmlns:p14="http://schemas.microsoft.com/office/powerpoint/2010/main" val="32620777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p:txBody>
          <a:bodyPr/>
          <a:lstStyle/>
          <a:p>
            <a:r>
              <a:rPr lang="en-US" dirty="0"/>
              <a:t>Gopal: Retired Lawyer with Dementia</a:t>
            </a:r>
            <a:br>
              <a:rPr lang="en-US" dirty="0"/>
            </a:br>
            <a:br>
              <a:rPr lang="en-US" dirty="0"/>
            </a:br>
            <a:endParaRPr lang="en-US" dirty="0"/>
          </a:p>
        </p:txBody>
      </p:sp>
      <p:pic>
        <p:nvPicPr>
          <p:cNvPr id="10" name="Content Placeholder 6" descr="Older Indian man in a business suit standing in a garage. He is looking at the camera with his arms crossed.">
            <a:extLst>
              <a:ext uri="{FF2B5EF4-FFF2-40B4-BE49-F238E27FC236}">
                <a16:creationId xmlns:a16="http://schemas.microsoft.com/office/drawing/2014/main" id="{15A8AC2B-D7A5-FE4D-BFCC-E7A20A7D42B3}"/>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bwMode="auto">
          <a:xfrm>
            <a:off x="197608" y="1301750"/>
            <a:ext cx="3279514" cy="4825493"/>
          </a:xfrm>
          <a:prstGeom prst="rect">
            <a:avLst/>
          </a:prstGeom>
          <a:noFill/>
          <a:ln>
            <a:solidFill>
              <a:srgbClr val="000000">
                <a:lumMod val="65000"/>
                <a:lumOff val="35000"/>
              </a:srgbClr>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extLst>
              <a:ext uri="{FF2B5EF4-FFF2-40B4-BE49-F238E27FC236}">
                <a16:creationId xmlns:a16="http://schemas.microsoft.com/office/drawing/2014/main" id="{725AB4DF-2057-2C48-B120-17496103B8B8}"/>
              </a:ext>
            </a:extLst>
          </p:cNvPr>
          <p:cNvSpPr txBox="1"/>
          <p:nvPr/>
        </p:nvSpPr>
        <p:spPr>
          <a:xfrm>
            <a:off x="4030499" y="1164408"/>
            <a:ext cx="7806713" cy="532453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 want to turn the volume up but there is no dial?</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There is a clear volume button with a label that makes sense, so I know what to press.  </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Design forms to prevent mistakes</a:t>
            </a:r>
          </a:p>
          <a:p>
            <a:pPr marL="285750" indent="-285750">
              <a:buFont typeface="Arial" panose="020B0604020202020204" pitchFamily="34" charset="0"/>
              <a:buChar char="•"/>
            </a:pPr>
            <a:r>
              <a:rPr lang="en-US" sz="2000" dirty="0">
                <a:solidFill>
                  <a:srgbClr val="000000"/>
                </a:solidFill>
              </a:rPr>
              <a:t>Use clear visible labels</a:t>
            </a:r>
          </a:p>
          <a:p>
            <a:pPr marL="285750" indent="-285750">
              <a:buFont typeface="Arial" panose="020B0604020202020204" pitchFamily="34" charset="0"/>
              <a:buChar char="•"/>
            </a:pPr>
            <a:r>
              <a:rPr lang="en-US" sz="2000" dirty="0">
                <a:solidFill>
                  <a:srgbClr val="000000"/>
                </a:solidFill>
              </a:rPr>
              <a:t>Accept different input formats</a:t>
            </a:r>
          </a:p>
          <a:p>
            <a:pPr marL="285750" indent="-285750">
              <a:buFont typeface="Arial" panose="020B0604020202020204" pitchFamily="34" charset="0"/>
              <a:buChar char="•"/>
            </a:pPr>
            <a:r>
              <a:rPr lang="en-US" sz="2000" dirty="0">
                <a:solidFill>
                  <a:srgbClr val="000000"/>
                </a:solidFill>
              </a:rPr>
              <a:t>Avoid data loss and “timeouts”</a:t>
            </a:r>
          </a:p>
          <a:p>
            <a:pPr marL="285750" indent="-285750">
              <a:buFont typeface="Arial" panose="020B0604020202020204" pitchFamily="34" charset="0"/>
              <a:buChar char="•"/>
            </a:pPr>
            <a:r>
              <a:rPr lang="en-US" sz="2000" dirty="0">
                <a:solidFill>
                  <a:srgbClr val="000000"/>
                </a:solidFill>
              </a:rPr>
              <a:t>Notify users of fees and charges at the start of a task</a:t>
            </a:r>
          </a:p>
          <a:p>
            <a:pPr marL="285750" indent="-285750">
              <a:buFont typeface="Arial" panose="020B0604020202020204" pitchFamily="34" charset="0"/>
              <a:buChar char="•"/>
            </a:pPr>
            <a:r>
              <a:rPr lang="en-US" sz="2000" dirty="0">
                <a:solidFill>
                  <a:srgbClr val="000000"/>
                </a:solidFill>
              </a:rPr>
              <a:t>Help the user stay safe</a:t>
            </a:r>
          </a:p>
          <a:p>
            <a:pPr marL="285750" indent="-285750">
              <a:buFont typeface="Arial" panose="020B0604020202020204" pitchFamily="34" charset="0"/>
              <a:buChar char="•"/>
            </a:pPr>
            <a:r>
              <a:rPr lang="en-US" sz="2000" dirty="0">
                <a:solidFill>
                  <a:srgbClr val="000000"/>
                </a:solidFill>
              </a:rPr>
              <a:t>Use familiar metrics and units</a:t>
            </a:r>
          </a:p>
          <a:p>
            <a:pPr marL="285750" indent="-285750">
              <a:buFont typeface="Arial" panose="020B0604020202020204" pitchFamily="34" charset="0"/>
              <a:buChar char="•"/>
            </a:pPr>
            <a:r>
              <a:rPr lang="en-US" sz="2000" dirty="0">
                <a:solidFill>
                  <a:srgbClr val="000000"/>
                </a:solidFill>
              </a:rPr>
              <a:t>Provide information so a user can complete and prepare for a task</a:t>
            </a:r>
          </a:p>
          <a:p>
            <a:pPr marL="285750" indent="-285750">
              <a:buFont typeface="Arial" panose="020B0604020202020204" pitchFamily="34" charset="0"/>
              <a:buChar char="•"/>
            </a:pPr>
            <a:r>
              <a:rPr lang="en-US" sz="2000" dirty="0">
                <a:solidFill>
                  <a:srgbClr val="000000"/>
                </a:solidFill>
              </a:rPr>
              <a:t>Clearly state the results and disadvantages of actions, options, and selections</a:t>
            </a:r>
          </a:p>
        </p:txBody>
      </p:sp>
      <p:sp>
        <p:nvSpPr>
          <p:cNvPr id="9" name="Slide Number Placeholder 8">
            <a:extLst>
              <a:ext uri="{FF2B5EF4-FFF2-40B4-BE49-F238E27FC236}">
                <a16:creationId xmlns:a16="http://schemas.microsoft.com/office/drawing/2014/main" id="{0199A15D-F1D9-5C40-BC8C-F38041343429}"/>
              </a:ext>
            </a:extLst>
          </p:cNvPr>
          <p:cNvSpPr>
            <a:spLocks noGrp="1"/>
          </p:cNvSpPr>
          <p:nvPr>
            <p:ph type="sldNum" sz="quarter" idx="10"/>
          </p:nvPr>
        </p:nvSpPr>
        <p:spPr/>
        <p:txBody>
          <a:bodyPr/>
          <a:lstStyle/>
          <a:p>
            <a:fld id="{FCC6AD18-ACFC-2143-ADAA-25F63D5967FD}" type="slidenum">
              <a:rPr lang="en-US" smtClean="0"/>
              <a:t>17</a:t>
            </a:fld>
            <a:endParaRPr lang="en-US"/>
          </a:p>
        </p:txBody>
      </p:sp>
    </p:spTree>
    <p:extLst>
      <p:ext uri="{BB962C8B-B14F-4D97-AF65-F5344CB8AC3E}">
        <p14:creationId xmlns:p14="http://schemas.microsoft.com/office/powerpoint/2010/main" val="18424764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FB86-CC06-3740-A65B-2FF518FC1F15}"/>
              </a:ext>
            </a:extLst>
          </p:cNvPr>
          <p:cNvSpPr>
            <a:spLocks noGrp="1"/>
          </p:cNvSpPr>
          <p:nvPr>
            <p:ph type="title"/>
          </p:nvPr>
        </p:nvSpPr>
        <p:spPr>
          <a:xfrm>
            <a:off x="484095" y="234778"/>
            <a:ext cx="11246532" cy="544744"/>
          </a:xfrm>
        </p:spPr>
        <p:txBody>
          <a:bodyPr/>
          <a:lstStyle/>
          <a:p>
            <a:r>
              <a:rPr lang="en-US" dirty="0"/>
              <a:t>Notify users of fees and charges at the start of task</a:t>
            </a:r>
          </a:p>
        </p:txBody>
      </p:sp>
      <p:sp>
        <p:nvSpPr>
          <p:cNvPr id="3" name="Content Placeholder 2">
            <a:extLst>
              <a:ext uri="{FF2B5EF4-FFF2-40B4-BE49-F238E27FC236}">
                <a16:creationId xmlns:a16="http://schemas.microsoft.com/office/drawing/2014/main" id="{67B00952-B9C7-D14D-9DCC-4C8700D7FB26}"/>
              </a:ext>
            </a:extLst>
          </p:cNvPr>
          <p:cNvSpPr>
            <a:spLocks noGrp="1"/>
          </p:cNvSpPr>
          <p:nvPr>
            <p:ph idx="1"/>
          </p:nvPr>
        </p:nvSpPr>
        <p:spPr/>
        <p:txBody>
          <a:bodyPr/>
          <a:lstStyle/>
          <a:p>
            <a:pPr marL="457200" indent="-457200">
              <a:buFont typeface="Arial" panose="020B0604020202020204" pitchFamily="34" charset="0"/>
              <a:buChar char="•"/>
            </a:pPr>
            <a:r>
              <a:rPr lang="en-US" dirty="0"/>
              <a:t>Tell the user about all charges at the start of a transaction including typical values. </a:t>
            </a:r>
          </a:p>
          <a:p>
            <a:pPr marL="457200" indent="-457200">
              <a:buFont typeface="Arial" panose="020B0604020202020204" pitchFamily="34" charset="0"/>
              <a:buChar char="•"/>
            </a:pPr>
            <a:r>
              <a:rPr lang="en-US" dirty="0"/>
              <a:t>Any conditions and terms should also be available at the start of the transaction in easy language.</a:t>
            </a:r>
          </a:p>
        </p:txBody>
      </p:sp>
      <p:pic>
        <p:nvPicPr>
          <p:cNvPr id="4" name="Picture 3" descr="Step 3: Obtain a Business License. Inlcudes an outline of all associated Fees.">
            <a:extLst>
              <a:ext uri="{FF2B5EF4-FFF2-40B4-BE49-F238E27FC236}">
                <a16:creationId xmlns:a16="http://schemas.microsoft.com/office/drawing/2014/main" id="{FBB00F85-FBA8-7B4C-A6C6-B873158A8299}"/>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492370" y="3429000"/>
            <a:ext cx="11246532" cy="2514600"/>
          </a:xfrm>
          <a:prstGeom prst="rect">
            <a:avLst/>
          </a:prstGeom>
          <a:ln>
            <a:solidFill>
              <a:schemeClr val="tx1">
                <a:lumMod val="65000"/>
                <a:lumOff val="35000"/>
              </a:schemeClr>
            </a:solidFill>
          </a:ln>
        </p:spPr>
      </p:pic>
      <p:sp>
        <p:nvSpPr>
          <p:cNvPr id="5" name="Slide Number Placeholder 4">
            <a:extLst>
              <a:ext uri="{FF2B5EF4-FFF2-40B4-BE49-F238E27FC236}">
                <a16:creationId xmlns:a16="http://schemas.microsoft.com/office/drawing/2014/main" id="{BCD8DA74-B61D-2147-BE7C-48421B44851B}"/>
              </a:ext>
            </a:extLst>
          </p:cNvPr>
          <p:cNvSpPr>
            <a:spLocks noGrp="1"/>
          </p:cNvSpPr>
          <p:nvPr>
            <p:ph type="sldNum" sz="quarter" idx="10"/>
          </p:nvPr>
        </p:nvSpPr>
        <p:spPr/>
        <p:txBody>
          <a:bodyPr/>
          <a:lstStyle/>
          <a:p>
            <a:fld id="{FCC6AD18-ACFC-2143-ADAA-25F63D5967FD}" type="slidenum">
              <a:rPr lang="en-US" smtClean="0"/>
              <a:t>18</a:t>
            </a:fld>
            <a:endParaRPr lang="en-US"/>
          </a:p>
        </p:txBody>
      </p:sp>
    </p:spTree>
    <p:extLst>
      <p:ext uri="{BB962C8B-B14F-4D97-AF65-F5344CB8AC3E}">
        <p14:creationId xmlns:p14="http://schemas.microsoft.com/office/powerpoint/2010/main" val="17191764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FB86-CC06-3740-A65B-2FF518FC1F15}"/>
              </a:ext>
            </a:extLst>
          </p:cNvPr>
          <p:cNvSpPr>
            <a:spLocks noGrp="1"/>
          </p:cNvSpPr>
          <p:nvPr>
            <p:ph type="title"/>
          </p:nvPr>
        </p:nvSpPr>
        <p:spPr>
          <a:xfrm>
            <a:off x="484095" y="22744"/>
            <a:ext cx="10972800" cy="544744"/>
          </a:xfrm>
        </p:spPr>
        <p:txBody>
          <a:bodyPr/>
          <a:lstStyle/>
          <a:p>
            <a:r>
              <a:rPr lang="en-US" dirty="0"/>
              <a:t>Clearly state the results and disadvantages of actions, options, and selections</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67B00952-B9C7-D14D-9DCC-4C8700D7FB26}"/>
              </a:ext>
            </a:extLst>
          </p:cNvPr>
          <p:cNvSpPr>
            <a:spLocks noGrp="1"/>
          </p:cNvSpPr>
          <p:nvPr>
            <p:ph idx="1"/>
          </p:nvPr>
        </p:nvSpPr>
        <p:spPr/>
        <p:txBody>
          <a:bodyPr/>
          <a:lstStyle/>
          <a:p>
            <a:pPr marL="0" indent="0">
              <a:buNone/>
            </a:pPr>
            <a:r>
              <a:rPr lang="en-US" dirty="0"/>
              <a:t>When presenting users with actions and selections, clearly explain the benefits, risks and consequences of each option. This includes any:</a:t>
            </a:r>
          </a:p>
          <a:p>
            <a:pPr marL="457200" indent="-457200">
              <a:buFont typeface="Arial" panose="020B0604020202020204" pitchFamily="34" charset="0"/>
              <a:buChar char="•"/>
            </a:pPr>
            <a:r>
              <a:rPr lang="en-US" dirty="0"/>
              <a:t>changes from what the user asked for,</a:t>
            </a:r>
          </a:p>
          <a:p>
            <a:pPr marL="457200" indent="-457200">
              <a:buFont typeface="Arial" panose="020B0604020202020204" pitchFamily="34" charset="0"/>
              <a:buChar char="•"/>
            </a:pPr>
            <a:r>
              <a:rPr lang="en-US" dirty="0"/>
              <a:t>disadvantages from the standard product or offering,</a:t>
            </a:r>
          </a:p>
          <a:p>
            <a:pPr marL="457200" indent="-457200">
              <a:buFont typeface="Arial" panose="020B0604020202020204" pitchFamily="34" charset="0"/>
              <a:buChar char="•"/>
            </a:pPr>
            <a:r>
              <a:rPr lang="en-US" dirty="0"/>
              <a:t>features that may be a risk to users wellbeing or finances.</a:t>
            </a:r>
          </a:p>
          <a:p>
            <a:endParaRPr lang="en-US" dirty="0"/>
          </a:p>
        </p:txBody>
      </p:sp>
      <p:sp>
        <p:nvSpPr>
          <p:cNvPr id="4" name="Slide Number Placeholder 3">
            <a:extLst>
              <a:ext uri="{FF2B5EF4-FFF2-40B4-BE49-F238E27FC236}">
                <a16:creationId xmlns:a16="http://schemas.microsoft.com/office/drawing/2014/main" id="{D3F40009-1C33-4342-A9BA-3563087EA5C8}"/>
              </a:ext>
            </a:extLst>
          </p:cNvPr>
          <p:cNvSpPr>
            <a:spLocks noGrp="1"/>
          </p:cNvSpPr>
          <p:nvPr>
            <p:ph type="sldNum" sz="quarter" idx="10"/>
          </p:nvPr>
        </p:nvSpPr>
        <p:spPr/>
        <p:txBody>
          <a:bodyPr/>
          <a:lstStyle/>
          <a:p>
            <a:fld id="{FCC6AD18-ACFC-2143-ADAA-25F63D5967FD}" type="slidenum">
              <a:rPr lang="en-US" smtClean="0"/>
              <a:t>19</a:t>
            </a:fld>
            <a:endParaRPr lang="en-US"/>
          </a:p>
        </p:txBody>
      </p:sp>
    </p:spTree>
    <p:extLst>
      <p:ext uri="{BB962C8B-B14F-4D97-AF65-F5344CB8AC3E}">
        <p14:creationId xmlns:p14="http://schemas.microsoft.com/office/powerpoint/2010/main" val="25682835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143F2C5-CA6A-2340-9352-BF1240F2A4B7}"/>
              </a:ext>
            </a:extLst>
          </p:cNvPr>
          <p:cNvSpPr>
            <a:spLocks noGrp="1"/>
          </p:cNvSpPr>
          <p:nvPr>
            <p:ph type="title"/>
          </p:nvPr>
        </p:nvSpPr>
        <p:spPr/>
        <p:txBody>
          <a:bodyPr/>
          <a:lstStyle/>
          <a:p>
            <a:r>
              <a:rPr lang="en-US" dirty="0"/>
              <a:t>Introduction: Rachael Bradley Montgomery</a:t>
            </a:r>
          </a:p>
        </p:txBody>
      </p:sp>
      <p:sp>
        <p:nvSpPr>
          <p:cNvPr id="9" name="TextBox 8">
            <a:extLst>
              <a:ext uri="{FF2B5EF4-FFF2-40B4-BE49-F238E27FC236}">
                <a16:creationId xmlns:a16="http://schemas.microsoft.com/office/drawing/2014/main" id="{14641F4D-050B-8E43-8E33-43B2B40C1C20}"/>
              </a:ext>
            </a:extLst>
          </p:cNvPr>
          <p:cNvSpPr txBox="1"/>
          <p:nvPr/>
        </p:nvSpPr>
        <p:spPr>
          <a:xfrm>
            <a:off x="576703" y="1202987"/>
            <a:ext cx="6107081" cy="4154984"/>
          </a:xfrm>
          <a:prstGeom prst="rect">
            <a:avLst/>
          </a:prstGeom>
          <a:noFill/>
        </p:spPr>
        <p:txBody>
          <a:bodyPr wrap="square" rtlCol="0">
            <a:spAutoFit/>
          </a:bodyPr>
          <a:lstStyle/>
          <a:p>
            <a:pPr>
              <a:spcBef>
                <a:spcPts val="600"/>
              </a:spcBef>
            </a:pPr>
            <a:r>
              <a:rPr lang="en-US" sz="2400" b="1" dirty="0"/>
              <a:t>Accessibility Related Roles</a:t>
            </a:r>
          </a:p>
          <a:p>
            <a:pPr marL="285750" indent="-285750">
              <a:spcBef>
                <a:spcPts val="600"/>
              </a:spcBef>
              <a:buFont typeface="Arial" panose="020B0604020202020204" pitchFamily="34" charset="0"/>
              <a:buChar char="•"/>
            </a:pPr>
            <a:r>
              <a:rPr lang="en-US" sz="2000" dirty="0"/>
              <a:t>Digital Accessibility Specialist at the Library of Congress</a:t>
            </a:r>
          </a:p>
          <a:p>
            <a:pPr marL="285750" indent="-285750">
              <a:spcBef>
                <a:spcPts val="600"/>
              </a:spcBef>
              <a:buFont typeface="Arial" panose="020B0604020202020204" pitchFamily="34" charset="0"/>
              <a:buChar char="•"/>
            </a:pPr>
            <a:r>
              <a:rPr lang="en-US" sz="2000" dirty="0"/>
              <a:t>Co-Chair W3C Accessibility Guidelines Working Group</a:t>
            </a:r>
          </a:p>
          <a:p>
            <a:pPr marL="285750" indent="-285750">
              <a:spcBef>
                <a:spcPts val="600"/>
              </a:spcBef>
              <a:buFont typeface="Arial" panose="020B0604020202020204" pitchFamily="34" charset="0"/>
              <a:buChar char="•"/>
            </a:pPr>
            <a:r>
              <a:rPr lang="en-US" sz="2000" dirty="0"/>
              <a:t>Editor</a:t>
            </a:r>
          </a:p>
          <a:p>
            <a:pPr marL="742950" lvl="1" indent="-285750">
              <a:spcBef>
                <a:spcPts val="600"/>
              </a:spcBef>
              <a:buFont typeface="Arial" panose="020B0604020202020204" pitchFamily="34" charset="0"/>
              <a:buChar char="•"/>
            </a:pPr>
            <a:r>
              <a:rPr lang="en-US" sz="2000" dirty="0"/>
              <a:t>WCAG 2.2</a:t>
            </a:r>
          </a:p>
          <a:p>
            <a:pPr marL="742950" lvl="1" indent="-285750">
              <a:spcBef>
                <a:spcPts val="600"/>
              </a:spcBef>
              <a:buFont typeface="Arial" panose="020B0604020202020204" pitchFamily="34" charset="0"/>
              <a:buChar char="•"/>
            </a:pPr>
            <a:r>
              <a:rPr lang="en-US" sz="2000" dirty="0"/>
              <a:t>Making Content Usable</a:t>
            </a:r>
          </a:p>
          <a:p>
            <a:pPr marL="742950" lvl="1" indent="-285750">
              <a:spcBef>
                <a:spcPts val="600"/>
              </a:spcBef>
              <a:buFont typeface="Arial" panose="020B0604020202020204" pitchFamily="34" charset="0"/>
              <a:buChar char="•"/>
            </a:pPr>
            <a:r>
              <a:rPr lang="en-US" sz="2000" dirty="0"/>
              <a:t>WCAG 3.0</a:t>
            </a:r>
          </a:p>
          <a:p>
            <a:pPr marL="285750" indent="-285750">
              <a:spcBef>
                <a:spcPts val="600"/>
              </a:spcBef>
              <a:buFont typeface="Arial" panose="020B0604020202020204" pitchFamily="34" charset="0"/>
              <a:buChar char="•"/>
            </a:pPr>
            <a:r>
              <a:rPr lang="en-US" sz="2000" dirty="0"/>
              <a:t>Executive Director of Accessible Community</a:t>
            </a:r>
          </a:p>
          <a:p>
            <a:pPr marL="285750" indent="-285750">
              <a:spcBef>
                <a:spcPts val="600"/>
              </a:spcBef>
              <a:buFont typeface="Arial" panose="020B0604020202020204" pitchFamily="34" charset="0"/>
              <a:buChar char="•"/>
            </a:pPr>
            <a:r>
              <a:rPr lang="en-US" sz="2000" dirty="0"/>
              <a:t>Affiliate Faculty at UMD Trace Research Center</a:t>
            </a:r>
          </a:p>
        </p:txBody>
      </p:sp>
      <p:sp>
        <p:nvSpPr>
          <p:cNvPr id="10" name="TextBox 9">
            <a:extLst>
              <a:ext uri="{FF2B5EF4-FFF2-40B4-BE49-F238E27FC236}">
                <a16:creationId xmlns:a16="http://schemas.microsoft.com/office/drawing/2014/main" id="{90F812D7-B4F0-F942-B99A-167797F193AB}"/>
              </a:ext>
            </a:extLst>
          </p:cNvPr>
          <p:cNvSpPr txBox="1"/>
          <p:nvPr/>
        </p:nvSpPr>
        <p:spPr>
          <a:xfrm>
            <a:off x="576703" y="5435840"/>
            <a:ext cx="11158098" cy="1015663"/>
          </a:xfrm>
          <a:prstGeom prst="rect">
            <a:avLst/>
          </a:prstGeom>
          <a:noFill/>
        </p:spPr>
        <p:txBody>
          <a:bodyPr wrap="square" rtlCol="0">
            <a:spAutoFit/>
          </a:bodyPr>
          <a:lstStyle/>
          <a:p>
            <a:r>
              <a:rPr lang="en-US" sz="2000" b="1" dirty="0"/>
              <a:t>Disclaimer</a:t>
            </a:r>
          </a:p>
          <a:p>
            <a:r>
              <a:rPr lang="en-US" sz="2000" dirty="0"/>
              <a:t>This talk represents my personal views on the topic and not any official view of any affiliated organizations.</a:t>
            </a:r>
          </a:p>
        </p:txBody>
      </p:sp>
      <p:pic>
        <p:nvPicPr>
          <p:cNvPr id="13" name="Content Placeholder 7" descr="Headshot of Rachel Bradley Montgomery.&#10;&#10;A woman with gray hair and blue eyes in a blurred natural setting wearing a bright blue shirt.">
            <a:extLst>
              <a:ext uri="{FF2B5EF4-FFF2-40B4-BE49-F238E27FC236}">
                <a16:creationId xmlns:a16="http://schemas.microsoft.com/office/drawing/2014/main" id="{884D4E1C-FD18-CA49-B6E6-A150C1122FDE}"/>
              </a:ext>
            </a:extLst>
          </p:cNvPr>
          <p:cNvPicPr>
            <a:picLocks noChangeAspect="1"/>
          </p:cNvPicPr>
          <p:nvPr/>
        </p:nvPicPr>
        <p:blipFill>
          <a:blip r:embed="rId2"/>
          <a:stretch>
            <a:fillRect/>
          </a:stretch>
        </p:blipFill>
        <p:spPr bwMode="auto">
          <a:xfrm>
            <a:off x="7511204" y="1251191"/>
            <a:ext cx="4177305" cy="42352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1" name="Slide Number Placeholder 10">
            <a:extLst>
              <a:ext uri="{FF2B5EF4-FFF2-40B4-BE49-F238E27FC236}">
                <a16:creationId xmlns:a16="http://schemas.microsoft.com/office/drawing/2014/main" id="{D8E028DA-FCF9-9347-86FF-FBDDC2136271}"/>
              </a:ext>
            </a:extLst>
          </p:cNvPr>
          <p:cNvSpPr>
            <a:spLocks noGrp="1"/>
          </p:cNvSpPr>
          <p:nvPr>
            <p:ph type="sldNum" sz="quarter" idx="10"/>
          </p:nvPr>
        </p:nvSpPr>
        <p:spPr/>
        <p:txBody>
          <a:bodyPr/>
          <a:lstStyle/>
          <a:p>
            <a:fld id="{FCC6AD18-ACFC-2143-ADAA-25F63D5967FD}" type="slidenum">
              <a:rPr lang="en-US" smtClean="0"/>
              <a:pPr/>
              <a:t>2</a:t>
            </a:fld>
            <a:endParaRPr lang="en-US"/>
          </a:p>
        </p:txBody>
      </p:sp>
    </p:spTree>
    <p:extLst>
      <p:ext uri="{BB962C8B-B14F-4D97-AF65-F5344CB8AC3E}">
        <p14:creationId xmlns:p14="http://schemas.microsoft.com/office/powerpoint/2010/main" val="29578655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0103D-696D-EC4C-B38F-429474963E23}"/>
              </a:ext>
            </a:extLst>
          </p:cNvPr>
          <p:cNvSpPr>
            <a:spLocks noGrp="1"/>
          </p:cNvSpPr>
          <p:nvPr>
            <p:ph type="title"/>
          </p:nvPr>
        </p:nvSpPr>
        <p:spPr/>
        <p:txBody>
          <a:bodyPr/>
          <a:lstStyle/>
          <a:p>
            <a:r>
              <a:rPr lang="en-US" dirty="0"/>
              <a:t>Examples from Alaska Airlines</a:t>
            </a:r>
          </a:p>
        </p:txBody>
      </p:sp>
      <p:pic>
        <p:nvPicPr>
          <p:cNvPr id="2" name="Picture 1" descr="Airplane seat selection map with the premium seats clearly marked along with the price increase.">
            <a:extLst>
              <a:ext uri="{FF2B5EF4-FFF2-40B4-BE49-F238E27FC236}">
                <a16:creationId xmlns:a16="http://schemas.microsoft.com/office/drawing/2014/main" id="{013F7451-465E-CB41-8E85-1BFE31407CCD}"/>
              </a:ext>
            </a:extLst>
          </p:cNvPr>
          <p:cNvPicPr>
            <a:picLocks noChangeAspect="1"/>
          </p:cNvPicPr>
          <p:nvPr/>
        </p:nvPicPr>
        <p:blipFill>
          <a:blip r:embed="rId3"/>
          <a:stretch>
            <a:fillRect/>
          </a:stretch>
        </p:blipFill>
        <p:spPr>
          <a:xfrm>
            <a:off x="492370" y="1301262"/>
            <a:ext cx="7639248" cy="3179463"/>
          </a:xfrm>
          <a:prstGeom prst="rect">
            <a:avLst/>
          </a:prstGeom>
        </p:spPr>
      </p:pic>
      <p:pic>
        <p:nvPicPr>
          <p:cNvPr id="3" name="Picture 2" descr="We use cookie to personalize content and ads, provide social share features, and anlyze our traffic. To deliver personalized ads, we share information about your use of our site wiht our advertising and anlystics partners. Cookie settings. Allow All.">
            <a:extLst>
              <a:ext uri="{FF2B5EF4-FFF2-40B4-BE49-F238E27FC236}">
                <a16:creationId xmlns:a16="http://schemas.microsoft.com/office/drawing/2014/main" id="{3A8FC6CD-900B-9B4B-9E9B-9D0E35289F5F}"/>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492369" y="4940420"/>
            <a:ext cx="11258287" cy="1010003"/>
          </a:xfrm>
          <a:prstGeom prst="rect">
            <a:avLst/>
          </a:prstGeom>
        </p:spPr>
      </p:pic>
      <p:sp>
        <p:nvSpPr>
          <p:cNvPr id="6" name="Slide Number Placeholder 5">
            <a:extLst>
              <a:ext uri="{FF2B5EF4-FFF2-40B4-BE49-F238E27FC236}">
                <a16:creationId xmlns:a16="http://schemas.microsoft.com/office/drawing/2014/main" id="{85DDE304-E634-1343-8E34-0A0262BA9271}"/>
              </a:ext>
            </a:extLst>
          </p:cNvPr>
          <p:cNvSpPr>
            <a:spLocks noGrp="1"/>
          </p:cNvSpPr>
          <p:nvPr>
            <p:ph type="sldNum" sz="quarter" idx="10"/>
          </p:nvPr>
        </p:nvSpPr>
        <p:spPr/>
        <p:txBody>
          <a:bodyPr/>
          <a:lstStyle/>
          <a:p>
            <a:fld id="{FCC6AD18-ACFC-2143-ADAA-25F63D5967FD}" type="slidenum">
              <a:rPr lang="en-US" smtClean="0"/>
              <a:t>20</a:t>
            </a:fld>
            <a:endParaRPr lang="en-US"/>
          </a:p>
        </p:txBody>
      </p:sp>
    </p:spTree>
    <p:extLst>
      <p:ext uri="{BB962C8B-B14F-4D97-AF65-F5344CB8AC3E}">
        <p14:creationId xmlns:p14="http://schemas.microsoft.com/office/powerpoint/2010/main" val="40844688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03880-55AE-AF4E-BF5A-B5BF818E8F53}"/>
              </a:ext>
            </a:extLst>
          </p:cNvPr>
          <p:cNvSpPr>
            <a:spLocks noGrp="1"/>
          </p:cNvSpPr>
          <p:nvPr>
            <p:ph type="title"/>
          </p:nvPr>
        </p:nvSpPr>
        <p:spPr/>
        <p:txBody>
          <a:bodyPr/>
          <a:lstStyle/>
          <a:p>
            <a:r>
              <a:rPr lang="en-US" dirty="0"/>
              <a:t>Example from Giant Food Delivery</a:t>
            </a:r>
          </a:p>
        </p:txBody>
      </p:sp>
      <p:pic>
        <p:nvPicPr>
          <p:cNvPr id="4" name="Picture 3" descr="Substitution Options is hidden and active. The consequence of selecting it, is made clear in the cart &quot;If your order includes substituted items, you pay for the item with the lower price.&quot;">
            <a:extLst>
              <a:ext uri="{FF2B5EF4-FFF2-40B4-BE49-F238E27FC236}">
                <a16:creationId xmlns:a16="http://schemas.microsoft.com/office/drawing/2014/main" id="{DC0AE7B3-51D9-9C43-A50D-533CF5EA93FE}"/>
              </a:ext>
            </a:extLst>
          </p:cNvPr>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492370" y="1108348"/>
            <a:ext cx="10275713" cy="5510817"/>
          </a:xfrm>
          <a:prstGeom prst="rect">
            <a:avLst/>
          </a:prstGeom>
        </p:spPr>
      </p:pic>
      <p:sp>
        <p:nvSpPr>
          <p:cNvPr id="5" name="Slide Number Placeholder 4">
            <a:extLst>
              <a:ext uri="{FF2B5EF4-FFF2-40B4-BE49-F238E27FC236}">
                <a16:creationId xmlns:a16="http://schemas.microsoft.com/office/drawing/2014/main" id="{ACC6A21A-39A4-2C4D-8899-34FE4E6460F7}"/>
              </a:ext>
            </a:extLst>
          </p:cNvPr>
          <p:cNvSpPr>
            <a:spLocks noGrp="1"/>
          </p:cNvSpPr>
          <p:nvPr>
            <p:ph type="sldNum" sz="quarter" idx="10"/>
          </p:nvPr>
        </p:nvSpPr>
        <p:spPr/>
        <p:txBody>
          <a:bodyPr/>
          <a:lstStyle/>
          <a:p>
            <a:fld id="{FCC6AD18-ACFC-2143-ADAA-25F63D5967FD}" type="slidenum">
              <a:rPr lang="en-US" smtClean="0"/>
              <a:t>21</a:t>
            </a:fld>
            <a:endParaRPr lang="en-US"/>
          </a:p>
        </p:txBody>
      </p:sp>
    </p:spTree>
    <p:extLst>
      <p:ext uri="{BB962C8B-B14F-4D97-AF65-F5344CB8AC3E}">
        <p14:creationId xmlns:p14="http://schemas.microsoft.com/office/powerpoint/2010/main" val="14425954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p:txBody>
          <a:bodyPr/>
          <a:lstStyle/>
          <a:p>
            <a:r>
              <a:rPr lang="en-US" dirty="0"/>
              <a:t>Jonathan: Therapist with Dyscalculia</a:t>
            </a:r>
            <a:br>
              <a:rPr lang="en-US" dirty="0"/>
            </a:br>
            <a:br>
              <a:rPr lang="en-US" dirty="0"/>
            </a:br>
            <a:br>
              <a:rPr lang="en-US" dirty="0"/>
            </a:br>
            <a:endParaRPr lang="en-US" dirty="0"/>
          </a:p>
        </p:txBody>
      </p:sp>
      <p:pic>
        <p:nvPicPr>
          <p:cNvPr id="7" name="Content Placeholder 11" descr="Caucasian man wearing a sweatshirt and holding a model of a spinal cord.">
            <a:extLst>
              <a:ext uri="{FF2B5EF4-FFF2-40B4-BE49-F238E27FC236}">
                <a16:creationId xmlns:a16="http://schemas.microsoft.com/office/drawing/2014/main" id="{6958624F-12C7-F046-8C05-FC764D3BD793}"/>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bwMode="auto">
          <a:xfrm>
            <a:off x="484096" y="1250817"/>
            <a:ext cx="3787605" cy="4481564"/>
          </a:xfrm>
          <a:prstGeom prst="rect">
            <a:avLst/>
          </a:prstGeom>
          <a:noFill/>
          <a:ln>
            <a:solidFill>
              <a:srgbClr val="000000">
                <a:lumMod val="65000"/>
                <a:lumOff val="35000"/>
              </a:srgbClr>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188014" cy="3785652"/>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It says there is a meeting at 15.34 UTH. Now is lunch time. Did I miss it?</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There is a line marker showing what time of day it is now, so I can see the meeting is soon. </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Provide alternatives for numerical concepts</a:t>
            </a:r>
          </a:p>
          <a:p>
            <a:pPr marL="285750" indent="-285750">
              <a:buFont typeface="Arial" panose="020B0604020202020204" pitchFamily="34" charset="0"/>
              <a:buChar char="•"/>
            </a:pPr>
            <a:r>
              <a:rPr lang="en-US" sz="2000" dirty="0">
                <a:solidFill>
                  <a:srgbClr val="000000"/>
                </a:solidFill>
              </a:rPr>
              <a:t>Provide a login that does not rely on memory or other cognitive skills</a:t>
            </a:r>
          </a:p>
          <a:p>
            <a:pPr marL="285750" indent="-285750">
              <a:buFont typeface="Arial" panose="020B0604020202020204" pitchFamily="34" charset="0"/>
              <a:buChar char="•"/>
            </a:pPr>
            <a:r>
              <a:rPr lang="en-US" sz="2000" dirty="0">
                <a:solidFill>
                  <a:srgbClr val="000000"/>
                </a:solidFill>
              </a:rPr>
              <a:t>Allow the user a simple, single step, login</a:t>
            </a:r>
          </a:p>
          <a:p>
            <a:pPr marL="285750" indent="-285750">
              <a:buFont typeface="Arial" panose="020B0604020202020204" pitchFamily="34" charset="0"/>
              <a:buChar char="•"/>
            </a:pPr>
            <a:r>
              <a:rPr lang="en-US" sz="2000" dirty="0">
                <a:solidFill>
                  <a:srgbClr val="000000"/>
                </a:solidFill>
              </a:rPr>
              <a:t>Provide a login alternative with less words</a:t>
            </a:r>
            <a:endParaRPr lang="en-US" sz="2000" i="0" dirty="0">
              <a:solidFill>
                <a:srgbClr val="000000"/>
              </a:solidFill>
              <a:effectLst/>
              <a:latin typeface="Arial" panose="020B0604020202020204" pitchFamily="34" charset="0"/>
            </a:endParaRPr>
          </a:p>
        </p:txBody>
      </p:sp>
      <p:sp>
        <p:nvSpPr>
          <p:cNvPr id="13" name="Slide Number Placeholder 12">
            <a:extLst>
              <a:ext uri="{FF2B5EF4-FFF2-40B4-BE49-F238E27FC236}">
                <a16:creationId xmlns:a16="http://schemas.microsoft.com/office/drawing/2014/main" id="{D0ADD0E5-7881-E24C-8293-BCDDE0976D53}"/>
              </a:ext>
            </a:extLst>
          </p:cNvPr>
          <p:cNvSpPr>
            <a:spLocks noGrp="1"/>
          </p:cNvSpPr>
          <p:nvPr>
            <p:ph type="sldNum" sz="quarter" idx="10"/>
          </p:nvPr>
        </p:nvSpPr>
        <p:spPr/>
        <p:txBody>
          <a:bodyPr/>
          <a:lstStyle/>
          <a:p>
            <a:fld id="{FCC6AD18-ACFC-2143-ADAA-25F63D5967FD}" type="slidenum">
              <a:rPr lang="en-US" smtClean="0"/>
              <a:t>22</a:t>
            </a:fld>
            <a:endParaRPr lang="en-US"/>
          </a:p>
        </p:txBody>
      </p:sp>
    </p:spTree>
    <p:extLst>
      <p:ext uri="{BB962C8B-B14F-4D97-AF65-F5344CB8AC3E}">
        <p14:creationId xmlns:p14="http://schemas.microsoft.com/office/powerpoint/2010/main" val="19863321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A5230-DE9A-3045-843D-D18DE390E1E9}"/>
              </a:ext>
            </a:extLst>
          </p:cNvPr>
          <p:cNvSpPr>
            <a:spLocks noGrp="1"/>
          </p:cNvSpPr>
          <p:nvPr>
            <p:ph type="title"/>
          </p:nvPr>
        </p:nvSpPr>
        <p:spPr>
          <a:xfrm>
            <a:off x="484095" y="43569"/>
            <a:ext cx="10972800" cy="1043342"/>
          </a:xfrm>
        </p:spPr>
        <p:txBody>
          <a:bodyPr/>
          <a:lstStyle/>
          <a:p>
            <a:r>
              <a:rPr lang="en-US" dirty="0"/>
              <a:t>Provide alternatives for numbers / numerical concepts</a:t>
            </a:r>
          </a:p>
        </p:txBody>
      </p:sp>
      <p:sp>
        <p:nvSpPr>
          <p:cNvPr id="3" name="Content Placeholder 2">
            <a:extLst>
              <a:ext uri="{FF2B5EF4-FFF2-40B4-BE49-F238E27FC236}">
                <a16:creationId xmlns:a16="http://schemas.microsoft.com/office/drawing/2014/main" id="{1AF99F30-B4DA-3F4B-A2FD-F047E250E358}"/>
              </a:ext>
            </a:extLst>
          </p:cNvPr>
          <p:cNvSpPr>
            <a:spLocks noGrp="1"/>
          </p:cNvSpPr>
          <p:nvPr>
            <p:ph idx="1"/>
          </p:nvPr>
        </p:nvSpPr>
        <p:spPr/>
        <p:txBody>
          <a:bodyPr/>
          <a:lstStyle/>
          <a:p>
            <a:r>
              <a:rPr lang="en-US" dirty="0"/>
              <a:t>Provide a description or representation for numerical content such as:</a:t>
            </a:r>
          </a:p>
          <a:p>
            <a:pPr marL="914400" lvl="1" indent="-457200">
              <a:spcBef>
                <a:spcPct val="20000"/>
              </a:spcBef>
              <a:buClr>
                <a:srgbClr val="006097"/>
              </a:buClr>
              <a:buFont typeface="Arial" panose="020B0604020202020204" pitchFamily="34" charset="0"/>
              <a:buChar char="•"/>
            </a:pPr>
            <a:r>
              <a:rPr lang="en-US" dirty="0">
                <a:latin typeface="+mn-lt"/>
              </a:rPr>
              <a:t>size</a:t>
            </a:r>
          </a:p>
          <a:p>
            <a:pPr marL="914400" lvl="1" indent="-457200">
              <a:spcBef>
                <a:spcPct val="20000"/>
              </a:spcBef>
              <a:buClr>
                <a:srgbClr val="006097"/>
              </a:buClr>
              <a:buFont typeface="Arial" panose="020B0604020202020204" pitchFamily="34" charset="0"/>
              <a:buChar char="•"/>
            </a:pPr>
            <a:r>
              <a:rPr lang="en-US" dirty="0">
                <a:latin typeface="+mn-lt"/>
              </a:rPr>
              <a:t>quantity</a:t>
            </a:r>
          </a:p>
          <a:p>
            <a:pPr marL="914400" lvl="1" indent="-457200">
              <a:spcBef>
                <a:spcPct val="20000"/>
              </a:spcBef>
              <a:buClr>
                <a:srgbClr val="006097"/>
              </a:buClr>
              <a:buFont typeface="Arial" panose="020B0604020202020204" pitchFamily="34" charset="0"/>
              <a:buChar char="•"/>
            </a:pPr>
            <a:r>
              <a:rPr lang="en-US" dirty="0">
                <a:latin typeface="+mn-lt"/>
              </a:rPr>
              <a:t>distance</a:t>
            </a:r>
          </a:p>
          <a:p>
            <a:pPr marL="914400" lvl="1" indent="-457200">
              <a:spcBef>
                <a:spcPct val="20000"/>
              </a:spcBef>
              <a:buClr>
                <a:srgbClr val="006097"/>
              </a:buClr>
              <a:buFont typeface="Arial" panose="020B0604020202020204" pitchFamily="34" charset="0"/>
              <a:buChar char="•"/>
            </a:pPr>
            <a:r>
              <a:rPr lang="en-US" dirty="0">
                <a:latin typeface="+mn-lt"/>
              </a:rPr>
              <a:t>Time</a:t>
            </a:r>
          </a:p>
          <a:p>
            <a:pPr marL="914400" lvl="1" indent="-457200">
              <a:spcBef>
                <a:spcPct val="20000"/>
              </a:spcBef>
              <a:buClr>
                <a:srgbClr val="006097"/>
              </a:buClr>
              <a:buFont typeface="Arial" panose="020B0604020202020204" pitchFamily="34" charset="0"/>
              <a:buChar char="•"/>
            </a:pPr>
            <a:r>
              <a:rPr lang="en-US" dirty="0">
                <a:latin typeface="+mn-lt"/>
              </a:rPr>
              <a:t>date</a:t>
            </a:r>
          </a:p>
        </p:txBody>
      </p:sp>
      <p:sp>
        <p:nvSpPr>
          <p:cNvPr id="5" name="TextBox 4">
            <a:extLst>
              <a:ext uri="{FF2B5EF4-FFF2-40B4-BE49-F238E27FC236}">
                <a16:creationId xmlns:a16="http://schemas.microsoft.com/office/drawing/2014/main" id="{FB4F0CD7-405D-5047-875A-0B2FAECF597C}"/>
              </a:ext>
            </a:extLst>
          </p:cNvPr>
          <p:cNvSpPr txBox="1"/>
          <p:nvPr/>
        </p:nvSpPr>
        <p:spPr>
          <a:xfrm>
            <a:off x="3661607" y="2133260"/>
            <a:ext cx="6098458" cy="2591479"/>
          </a:xfrm>
          <a:prstGeom prst="rect">
            <a:avLst/>
          </a:prstGeom>
          <a:noFill/>
        </p:spPr>
        <p:txBody>
          <a:bodyPr wrap="square">
            <a:spAutoFit/>
          </a:bodyPr>
          <a:lstStyle/>
          <a:p>
            <a:pPr marL="914400" indent="-457200">
              <a:spcBef>
                <a:spcPct val="20000"/>
              </a:spcBef>
              <a:buClr>
                <a:srgbClr val="006097"/>
              </a:buClr>
              <a:buFont typeface="Arial" panose="020B0604020202020204" pitchFamily="34" charset="0"/>
              <a:buChar char="•"/>
            </a:pPr>
            <a:r>
              <a:rPr lang="en-US" sz="2800" dirty="0">
                <a:latin typeface="+mn-lt"/>
              </a:rPr>
              <a:t>temperature</a:t>
            </a:r>
          </a:p>
          <a:p>
            <a:pPr marL="914400" indent="-457200">
              <a:spcBef>
                <a:spcPct val="20000"/>
              </a:spcBef>
              <a:buClr>
                <a:srgbClr val="006097"/>
              </a:buClr>
              <a:buFont typeface="Arial" panose="020B0604020202020204" pitchFamily="34" charset="0"/>
              <a:buChar char="•"/>
            </a:pPr>
            <a:r>
              <a:rPr lang="en-US" sz="2800" dirty="0">
                <a:latin typeface="+mn-lt"/>
              </a:rPr>
              <a:t>positive/negative</a:t>
            </a:r>
          </a:p>
          <a:p>
            <a:pPr marL="914400" indent="-457200">
              <a:spcBef>
                <a:spcPct val="20000"/>
              </a:spcBef>
              <a:buClr>
                <a:srgbClr val="006097"/>
              </a:buClr>
              <a:buFont typeface="Arial" panose="020B0604020202020204" pitchFamily="34" charset="0"/>
              <a:buChar char="•"/>
            </a:pPr>
            <a:r>
              <a:rPr lang="en-US" sz="2800" dirty="0">
                <a:latin typeface="+mn-lt"/>
              </a:rPr>
              <a:t>calculations</a:t>
            </a:r>
          </a:p>
          <a:p>
            <a:pPr marL="914400" indent="-457200">
              <a:spcBef>
                <a:spcPct val="20000"/>
              </a:spcBef>
              <a:buClr>
                <a:srgbClr val="006097"/>
              </a:buClr>
              <a:buFont typeface="Arial" panose="020B0604020202020204" pitchFamily="34" charset="0"/>
              <a:buChar char="•"/>
            </a:pPr>
            <a:r>
              <a:rPr lang="en-US" sz="2800" dirty="0">
                <a:latin typeface="+mn-lt"/>
              </a:rPr>
              <a:t>sequencing</a:t>
            </a:r>
          </a:p>
          <a:p>
            <a:pPr marL="914400" indent="-457200">
              <a:spcBef>
                <a:spcPct val="20000"/>
              </a:spcBef>
              <a:buClr>
                <a:srgbClr val="006097"/>
              </a:buClr>
              <a:buFont typeface="Arial" panose="020B0604020202020204" pitchFamily="34" charset="0"/>
              <a:buChar char="•"/>
            </a:pPr>
            <a:r>
              <a:rPr lang="en-US" sz="2800" dirty="0">
                <a:latin typeface="+mn-lt"/>
              </a:rPr>
              <a:t>percentages</a:t>
            </a:r>
          </a:p>
        </p:txBody>
      </p:sp>
      <p:sp>
        <p:nvSpPr>
          <p:cNvPr id="6" name="Slide Number Placeholder 5">
            <a:extLst>
              <a:ext uri="{FF2B5EF4-FFF2-40B4-BE49-F238E27FC236}">
                <a16:creationId xmlns:a16="http://schemas.microsoft.com/office/drawing/2014/main" id="{991F0A65-4104-124B-A112-9FFD6EF6A546}"/>
              </a:ext>
            </a:extLst>
          </p:cNvPr>
          <p:cNvSpPr>
            <a:spLocks noGrp="1"/>
          </p:cNvSpPr>
          <p:nvPr>
            <p:ph type="sldNum" sz="quarter" idx="10"/>
          </p:nvPr>
        </p:nvSpPr>
        <p:spPr/>
        <p:txBody>
          <a:bodyPr/>
          <a:lstStyle/>
          <a:p>
            <a:fld id="{FCC6AD18-ACFC-2143-ADAA-25F63D5967FD}" type="slidenum">
              <a:rPr lang="en-US" smtClean="0"/>
              <a:t>23</a:t>
            </a:fld>
            <a:endParaRPr lang="en-US"/>
          </a:p>
        </p:txBody>
      </p:sp>
    </p:spTree>
    <p:extLst>
      <p:ext uri="{BB962C8B-B14F-4D97-AF65-F5344CB8AC3E}">
        <p14:creationId xmlns:p14="http://schemas.microsoft.com/office/powerpoint/2010/main" val="1178131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9DE93-AA84-A247-8FF3-2268549D6D52}"/>
              </a:ext>
            </a:extLst>
          </p:cNvPr>
          <p:cNvSpPr>
            <a:spLocks noGrp="1"/>
          </p:cNvSpPr>
          <p:nvPr>
            <p:ph type="title"/>
          </p:nvPr>
        </p:nvSpPr>
        <p:spPr/>
        <p:txBody>
          <a:bodyPr/>
          <a:lstStyle/>
          <a:p>
            <a:r>
              <a:rPr lang="en-US" dirty="0"/>
              <a:t>How warm or cold is 272 Kelvin?</a:t>
            </a:r>
          </a:p>
        </p:txBody>
      </p:sp>
      <p:graphicFrame>
        <p:nvGraphicFramePr>
          <p:cNvPr id="19" name="Table 19" descr="This table shows clothing needed for various temperatures. 272 K has a heavy coat, wool hat and gloves. 283 K has a light weight coat. 294 K has a tshirt. 305 K has a bathing suit. ">
            <a:extLst>
              <a:ext uri="{FF2B5EF4-FFF2-40B4-BE49-F238E27FC236}">
                <a16:creationId xmlns:a16="http://schemas.microsoft.com/office/drawing/2014/main" id="{EA393080-02DD-7A4A-B7EC-BDAFD9E229BB}"/>
              </a:ext>
            </a:extLst>
          </p:cNvPr>
          <p:cNvGraphicFramePr>
            <a:graphicFrameLocks noGrp="1"/>
          </p:cNvGraphicFramePr>
          <p:nvPr>
            <p:extLst>
              <p:ext uri="{D42A27DB-BD31-4B8C-83A1-F6EECF244321}">
                <p14:modId xmlns:p14="http://schemas.microsoft.com/office/powerpoint/2010/main" val="122555226"/>
              </p:ext>
            </p:extLst>
          </p:nvPr>
        </p:nvGraphicFramePr>
        <p:xfrm>
          <a:off x="609600" y="1483258"/>
          <a:ext cx="10972800" cy="4324300"/>
        </p:xfrm>
        <a:graphic>
          <a:graphicData uri="http://schemas.openxmlformats.org/drawingml/2006/table">
            <a:tbl>
              <a:tblPr firstRow="1" bandRow="1">
                <a:tableStyleId>{912C8C85-51F0-491E-9774-3900AFEF0FD7}</a:tableStyleId>
              </a:tblPr>
              <a:tblGrid>
                <a:gridCol w="2743200">
                  <a:extLst>
                    <a:ext uri="{9D8B030D-6E8A-4147-A177-3AD203B41FA5}">
                      <a16:colId xmlns:a16="http://schemas.microsoft.com/office/drawing/2014/main" val="3454526229"/>
                    </a:ext>
                  </a:extLst>
                </a:gridCol>
                <a:gridCol w="2743200">
                  <a:extLst>
                    <a:ext uri="{9D8B030D-6E8A-4147-A177-3AD203B41FA5}">
                      <a16:colId xmlns:a16="http://schemas.microsoft.com/office/drawing/2014/main" val="1768802781"/>
                    </a:ext>
                  </a:extLst>
                </a:gridCol>
                <a:gridCol w="2743200">
                  <a:extLst>
                    <a:ext uri="{9D8B030D-6E8A-4147-A177-3AD203B41FA5}">
                      <a16:colId xmlns:a16="http://schemas.microsoft.com/office/drawing/2014/main" val="3424487917"/>
                    </a:ext>
                  </a:extLst>
                </a:gridCol>
                <a:gridCol w="2743200">
                  <a:extLst>
                    <a:ext uri="{9D8B030D-6E8A-4147-A177-3AD203B41FA5}">
                      <a16:colId xmlns:a16="http://schemas.microsoft.com/office/drawing/2014/main" val="1430210474"/>
                    </a:ext>
                  </a:extLst>
                </a:gridCol>
              </a:tblGrid>
              <a:tr h="4381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t>272 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609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t>283 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609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t>294 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609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t>305 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6097"/>
                    </a:solidFill>
                  </a:tcPr>
                </a:tc>
                <a:extLst>
                  <a:ext uri="{0D108BD9-81ED-4DB2-BD59-A6C34878D82A}">
                    <a16:rowId xmlns:a16="http://schemas.microsoft.com/office/drawing/2014/main" val="3984197007"/>
                  </a:ext>
                </a:extLst>
              </a:tr>
              <a:tr h="386710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5624323"/>
                  </a:ext>
                </a:extLst>
              </a:tr>
            </a:tbl>
          </a:graphicData>
        </a:graphic>
      </p:graphicFrame>
      <p:pic>
        <p:nvPicPr>
          <p:cNvPr id="5" name="Picture 4" descr="Photo of a black puffy winter coat">
            <a:extLst>
              <a:ext uri="{FF2B5EF4-FFF2-40B4-BE49-F238E27FC236}">
                <a16:creationId xmlns:a16="http://schemas.microsoft.com/office/drawing/2014/main" id="{96D26731-C83E-404F-ABDB-AFFD8EB3A917}"/>
              </a:ext>
              <a:ext uri="{C183D7F6-B498-43B3-948B-1728B52AA6E4}">
                <adec:decorative xmlns:adec="http://schemas.microsoft.com/office/drawing/2017/decorative" val="0"/>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09600" y="1945051"/>
            <a:ext cx="2502538" cy="2502538"/>
          </a:xfrm>
          <a:prstGeom prst="rect">
            <a:avLst/>
          </a:prstGeom>
        </p:spPr>
      </p:pic>
      <p:pic>
        <p:nvPicPr>
          <p:cNvPr id="11" name="Picture 10" descr="Photo of a knitted hat and scarf. They are navy blue with yellow accents.">
            <a:extLst>
              <a:ext uri="{FF2B5EF4-FFF2-40B4-BE49-F238E27FC236}">
                <a16:creationId xmlns:a16="http://schemas.microsoft.com/office/drawing/2014/main" id="{12270410-B61C-E447-BCEA-2FCCF0D5CDF8}"/>
              </a:ext>
              <a:ext uri="{C183D7F6-B498-43B3-948B-1728B52AA6E4}">
                <adec:decorative xmlns:adec="http://schemas.microsoft.com/office/drawing/2017/decorative" val="0"/>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805467" y="4447589"/>
            <a:ext cx="1471427" cy="1103570"/>
          </a:xfrm>
          <a:prstGeom prst="rect">
            <a:avLst/>
          </a:prstGeom>
        </p:spPr>
      </p:pic>
      <p:pic>
        <p:nvPicPr>
          <p:cNvPr id="8" name="Picture 7" descr="Photo of a tan woman's trench coat">
            <a:extLst>
              <a:ext uri="{FF2B5EF4-FFF2-40B4-BE49-F238E27FC236}">
                <a16:creationId xmlns:a16="http://schemas.microsoft.com/office/drawing/2014/main" id="{15A6B1DB-331D-A742-B3C8-0D3735F0BCF1}"/>
              </a:ext>
              <a:ext uri="{C183D7F6-B498-43B3-948B-1728B52AA6E4}">
                <adec:decorative xmlns:adec="http://schemas.microsoft.com/office/drawing/2017/decorative" val="0"/>
              </a:ext>
            </a:extLst>
          </p:cNvPr>
          <p:cNvPicPr>
            <a:picLocks noChangeAspect="1"/>
          </p:cNvPicPr>
          <p:nvPr/>
        </p:nvPicPr>
        <p:blipFill rotWithShape="1">
          <a:blip r:embed="rId7" cstate="hqprint">
            <a:extLst>
              <a:ext uri="{28A0092B-C50C-407E-A947-70E740481C1C}">
                <a14:useLocalDpi xmlns:a14="http://schemas.microsoft.com/office/drawing/2010/main"/>
              </a:ext>
              <a:ext uri="{837473B0-CC2E-450A-ABE3-18F120FF3D39}">
                <a1611:picAttrSrcUrl xmlns:a1611="http://schemas.microsoft.com/office/drawing/2016/11/main" r:id="rId8"/>
              </a:ext>
            </a:extLst>
          </a:blip>
          <a:srcRect/>
          <a:stretch/>
        </p:blipFill>
        <p:spPr>
          <a:xfrm>
            <a:off x="3473847" y="2241755"/>
            <a:ext cx="2486111" cy="3047720"/>
          </a:xfrm>
          <a:prstGeom prst="rect">
            <a:avLst/>
          </a:prstGeom>
        </p:spPr>
      </p:pic>
      <p:pic>
        <p:nvPicPr>
          <p:cNvPr id="14" name="Picture 13" descr="Photo of a grey men's t-shirt ">
            <a:extLst>
              <a:ext uri="{FF2B5EF4-FFF2-40B4-BE49-F238E27FC236}">
                <a16:creationId xmlns:a16="http://schemas.microsoft.com/office/drawing/2014/main" id="{0BD1E5DF-518B-6A4B-9748-DF2B685DB6EF}"/>
              </a:ext>
              <a:ext uri="{C183D7F6-B498-43B3-948B-1728B52AA6E4}">
                <adec:decorative xmlns:adec="http://schemas.microsoft.com/office/drawing/2017/decorative" val="0"/>
              </a:ext>
            </a:extLst>
          </p:cNvPr>
          <p:cNvPicPr>
            <a:picLocks noChangeAspect="1"/>
          </p:cNvPicPr>
          <p:nvPr/>
        </p:nvPicPr>
        <p:blipFill>
          <a:blip r:embed="rId9" cstate="hqprint">
            <a:extLst>
              <a:ext uri="{28A0092B-C50C-407E-A947-70E740481C1C}">
                <a14:useLocalDpi xmlns:a14="http://schemas.microsoft.com/office/drawing/2010/main"/>
              </a:ext>
              <a:ext uri="{837473B0-CC2E-450A-ABE3-18F120FF3D39}">
                <a1611:picAttrSrcUrl xmlns:a1611="http://schemas.microsoft.com/office/drawing/2016/11/main" r:id="rId10"/>
              </a:ext>
            </a:extLst>
          </a:blip>
          <a:stretch>
            <a:fillRect/>
          </a:stretch>
        </p:blipFill>
        <p:spPr>
          <a:xfrm>
            <a:off x="6247814" y="2399610"/>
            <a:ext cx="2308416" cy="2650021"/>
          </a:xfrm>
          <a:prstGeom prst="rect">
            <a:avLst/>
          </a:prstGeom>
        </p:spPr>
      </p:pic>
      <p:pic>
        <p:nvPicPr>
          <p:cNvPr id="17" name="Picture 16" descr="Photo of a woman's bathing suit. It has a pattern of different sized triangles in different shades of blue">
            <a:extLst>
              <a:ext uri="{FF2B5EF4-FFF2-40B4-BE49-F238E27FC236}">
                <a16:creationId xmlns:a16="http://schemas.microsoft.com/office/drawing/2014/main" id="{1B00949B-8262-F846-9DB4-1049FD94B975}"/>
              </a:ext>
              <a:ext uri="{C183D7F6-B498-43B3-948B-1728B52AA6E4}">
                <adec:decorative xmlns:adec="http://schemas.microsoft.com/office/drawing/2017/decorative" val="0"/>
              </a:ext>
            </a:extLst>
          </p:cNvPr>
          <p:cNvPicPr>
            <a:picLocks noChangeAspect="1"/>
          </p:cNvPicPr>
          <p:nvPr/>
        </p:nvPicPr>
        <p:blipFill rotWithShape="1">
          <a:blip r:embed="rId11" cstate="hqprint">
            <a:extLst>
              <a:ext uri="{28A0092B-C50C-407E-A947-70E740481C1C}">
                <a14:useLocalDpi xmlns:a14="http://schemas.microsoft.com/office/drawing/2010/main"/>
              </a:ext>
              <a:ext uri="{837473B0-CC2E-450A-ABE3-18F120FF3D39}">
                <a1611:picAttrSrcUrl xmlns:a1611="http://schemas.microsoft.com/office/drawing/2016/11/main" r:id="rId12"/>
              </a:ext>
            </a:extLst>
          </a:blip>
          <a:srcRect/>
          <a:stretch/>
        </p:blipFill>
        <p:spPr>
          <a:xfrm>
            <a:off x="8915107" y="1933552"/>
            <a:ext cx="2308416" cy="3355923"/>
          </a:xfrm>
          <a:prstGeom prst="rect">
            <a:avLst/>
          </a:prstGeom>
        </p:spPr>
      </p:pic>
      <p:sp>
        <p:nvSpPr>
          <p:cNvPr id="22" name="Slide Number Placeholder 21">
            <a:extLst>
              <a:ext uri="{FF2B5EF4-FFF2-40B4-BE49-F238E27FC236}">
                <a16:creationId xmlns:a16="http://schemas.microsoft.com/office/drawing/2014/main" id="{1B803AF8-90A0-A946-9524-FA1D56D8E4E8}"/>
              </a:ext>
            </a:extLst>
          </p:cNvPr>
          <p:cNvSpPr>
            <a:spLocks noGrp="1"/>
          </p:cNvSpPr>
          <p:nvPr>
            <p:ph type="sldNum" sz="quarter" idx="10"/>
          </p:nvPr>
        </p:nvSpPr>
        <p:spPr/>
        <p:txBody>
          <a:bodyPr/>
          <a:lstStyle/>
          <a:p>
            <a:fld id="{FCC6AD18-ACFC-2143-ADAA-25F63D5967FD}" type="slidenum">
              <a:rPr lang="en-US" smtClean="0"/>
              <a:t>24</a:t>
            </a:fld>
            <a:endParaRPr lang="en-US"/>
          </a:p>
        </p:txBody>
      </p:sp>
    </p:spTree>
    <p:extLst>
      <p:ext uri="{BB962C8B-B14F-4D97-AF65-F5344CB8AC3E}">
        <p14:creationId xmlns:p14="http://schemas.microsoft.com/office/powerpoint/2010/main" val="4625806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p:txBody>
          <a:bodyPr/>
          <a:lstStyle/>
          <a:p>
            <a:r>
              <a:rPr lang="en-US" dirty="0"/>
              <a:t>Kwame: A Traumatic Brain Injury Survivor </a:t>
            </a:r>
            <a:br>
              <a:rPr lang="en-US" dirty="0"/>
            </a:br>
            <a:br>
              <a:rPr lang="en-US" dirty="0"/>
            </a:br>
            <a:br>
              <a:rPr lang="en-US" dirty="0"/>
            </a:br>
            <a:endParaRPr lang="en-US" dirty="0"/>
          </a:p>
        </p:txBody>
      </p:sp>
      <p:pic>
        <p:nvPicPr>
          <p:cNvPr id="11" name="Content Placeholder 5" descr="Black man in a white tshirt and casual jacket, standing outside looking down. ">
            <a:extLst>
              <a:ext uri="{FF2B5EF4-FFF2-40B4-BE49-F238E27FC236}">
                <a16:creationId xmlns:a16="http://schemas.microsoft.com/office/drawing/2014/main" id="{8A62BF3A-DB36-AA47-92E6-F657401B0845}"/>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bwMode="auto">
          <a:xfrm>
            <a:off x="484095" y="1301750"/>
            <a:ext cx="3094566" cy="4641850"/>
          </a:xfrm>
          <a:prstGeom prst="rect">
            <a:avLst/>
          </a:prstGeom>
          <a:noFill/>
          <a:ln>
            <a:solidFill>
              <a:srgbClr val="000000">
                <a:lumMod val="65000"/>
                <a:lumOff val="35000"/>
              </a:srgbClr>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extLst>
              <a:ext uri="{FF2B5EF4-FFF2-40B4-BE49-F238E27FC236}">
                <a16:creationId xmlns:a16="http://schemas.microsoft.com/office/drawing/2014/main" id="{725AB4DF-2057-2C48-B120-17496103B8B8}"/>
              </a:ext>
            </a:extLst>
          </p:cNvPr>
          <p:cNvSpPr txBox="1"/>
          <p:nvPr/>
        </p:nvSpPr>
        <p:spPr>
          <a:xfrm>
            <a:off x="3829878" y="1195540"/>
            <a:ext cx="8269357" cy="5016758"/>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 got lost making a shopping order and I wanted to go back to the previous step. I hit the back button on the browser navigation bar and it reloaded the home page. I had to start all over again.</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There is a clear back button on each step and when I use the browser back button it also works.</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lgn="l">
              <a:buFont typeface="Arial" panose="020B0604020202020204" pitchFamily="34" charset="0"/>
              <a:buChar char="•"/>
            </a:pPr>
            <a:r>
              <a:rPr lang="en-US" sz="2000" dirty="0">
                <a:solidFill>
                  <a:srgbClr val="000000"/>
                </a:solidFill>
              </a:rPr>
              <a:t>Provide Search</a:t>
            </a:r>
            <a:endParaRPr lang="en-US" sz="2000" i="0" dirty="0">
              <a:solidFill>
                <a:srgbClr val="000000"/>
              </a:solidFill>
              <a:effectLst/>
              <a:latin typeface="Arial" panose="020B0604020202020204" pitchFamily="34" charset="0"/>
            </a:endParaRPr>
          </a:p>
          <a:p>
            <a:pPr marL="285750" indent="-285750">
              <a:buFont typeface="Arial" panose="020B0604020202020204" pitchFamily="34" charset="0"/>
              <a:buChar char="•"/>
            </a:pPr>
            <a:r>
              <a:rPr lang="en-US" sz="2000" dirty="0">
                <a:solidFill>
                  <a:srgbClr val="000000"/>
                </a:solidFill>
              </a:rPr>
              <a:t>Make the site hierarchy easy to understand and navigate</a:t>
            </a:r>
          </a:p>
          <a:p>
            <a:pPr marL="285750" indent="-285750">
              <a:buFont typeface="Arial" panose="020B0604020202020204" pitchFamily="34" charset="0"/>
              <a:buChar char="•"/>
            </a:pPr>
            <a:r>
              <a:rPr lang="en-US" sz="2000" dirty="0">
                <a:solidFill>
                  <a:srgbClr val="000000"/>
                </a:solidFill>
              </a:rPr>
              <a:t>Use a clear and understandable page structure</a:t>
            </a:r>
          </a:p>
          <a:p>
            <a:pPr marL="285750" indent="-285750">
              <a:buFont typeface="Arial" panose="020B0604020202020204" pitchFamily="34" charset="0"/>
              <a:buChar char="•"/>
            </a:pPr>
            <a:r>
              <a:rPr lang="en-US" sz="2000" dirty="0">
                <a:solidFill>
                  <a:srgbClr val="000000"/>
                </a:solidFill>
              </a:rPr>
              <a:t>Help the user stay safe</a:t>
            </a:r>
          </a:p>
          <a:p>
            <a:pPr marL="285750" indent="-285750">
              <a:buFont typeface="Arial" panose="020B0604020202020204" pitchFamily="34" charset="0"/>
              <a:buChar char="•"/>
            </a:pPr>
            <a:r>
              <a:rPr lang="en-US" sz="2000" dirty="0">
                <a:solidFill>
                  <a:srgbClr val="000000"/>
                </a:solidFill>
              </a:rPr>
              <a:t>Avoid too much content</a:t>
            </a:r>
          </a:p>
          <a:p>
            <a:pPr marL="285750" indent="-285750">
              <a:buFont typeface="Arial" panose="020B0604020202020204" pitchFamily="34" charset="0"/>
              <a:buChar char="•"/>
            </a:pPr>
            <a:r>
              <a:rPr lang="en-US" sz="2000" dirty="0">
                <a:solidFill>
                  <a:srgbClr val="000000"/>
                </a:solidFill>
              </a:rPr>
              <a:t>Provide information so a user can complete and prepare for a task</a:t>
            </a:r>
          </a:p>
          <a:p>
            <a:pPr marL="285750" indent="-285750">
              <a:buFont typeface="Arial" panose="020B0604020202020204" pitchFamily="34" charset="0"/>
              <a:buChar char="•"/>
            </a:pPr>
            <a:r>
              <a:rPr lang="en-US" sz="2000" dirty="0">
                <a:solidFill>
                  <a:srgbClr val="000000"/>
                </a:solidFill>
              </a:rPr>
              <a:t>Make short critical paths</a:t>
            </a:r>
          </a:p>
          <a:p>
            <a:pPr marL="285750" indent="-285750">
              <a:buFont typeface="Arial" panose="020B0604020202020204" pitchFamily="34" charset="0"/>
              <a:buChar char="•"/>
            </a:pPr>
            <a:r>
              <a:rPr lang="en-US" sz="2000" dirty="0">
                <a:solidFill>
                  <a:srgbClr val="000000"/>
                </a:solidFill>
              </a:rPr>
              <a:t>Make the purpose of your page clear</a:t>
            </a:r>
          </a:p>
        </p:txBody>
      </p:sp>
      <p:sp>
        <p:nvSpPr>
          <p:cNvPr id="7" name="Slide Number Placeholder 6">
            <a:extLst>
              <a:ext uri="{FF2B5EF4-FFF2-40B4-BE49-F238E27FC236}">
                <a16:creationId xmlns:a16="http://schemas.microsoft.com/office/drawing/2014/main" id="{E3ED1B63-5EC7-AA43-921E-C1014418C986}"/>
              </a:ext>
            </a:extLst>
          </p:cNvPr>
          <p:cNvSpPr>
            <a:spLocks noGrp="1"/>
          </p:cNvSpPr>
          <p:nvPr>
            <p:ph type="sldNum" sz="quarter" idx="10"/>
          </p:nvPr>
        </p:nvSpPr>
        <p:spPr/>
        <p:txBody>
          <a:bodyPr/>
          <a:lstStyle/>
          <a:p>
            <a:fld id="{FCC6AD18-ACFC-2143-ADAA-25F63D5967FD}" type="slidenum">
              <a:rPr lang="en-US" smtClean="0"/>
              <a:t>25</a:t>
            </a:fld>
            <a:endParaRPr lang="en-US"/>
          </a:p>
        </p:txBody>
      </p:sp>
    </p:spTree>
    <p:extLst>
      <p:ext uri="{BB962C8B-B14F-4D97-AF65-F5344CB8AC3E}">
        <p14:creationId xmlns:p14="http://schemas.microsoft.com/office/powerpoint/2010/main" val="15273780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F494-E4E8-D543-AAE8-86B5332EBE8D}"/>
              </a:ext>
            </a:extLst>
          </p:cNvPr>
          <p:cNvSpPr>
            <a:spLocks noGrp="1"/>
          </p:cNvSpPr>
          <p:nvPr>
            <p:ph type="title"/>
          </p:nvPr>
        </p:nvSpPr>
        <p:spPr>
          <a:xfrm>
            <a:off x="484095" y="62501"/>
            <a:ext cx="10972800" cy="544744"/>
          </a:xfrm>
        </p:spPr>
        <p:txBody>
          <a:bodyPr/>
          <a:lstStyle/>
          <a:p>
            <a:r>
              <a:rPr lang="en-US" dirty="0"/>
              <a:t>Provide information so a user can complete and prepare for a task</a:t>
            </a:r>
          </a:p>
        </p:txBody>
      </p:sp>
      <p:sp>
        <p:nvSpPr>
          <p:cNvPr id="3" name="Content Placeholder 2">
            <a:extLst>
              <a:ext uri="{FF2B5EF4-FFF2-40B4-BE49-F238E27FC236}">
                <a16:creationId xmlns:a16="http://schemas.microsoft.com/office/drawing/2014/main" id="{95A4FB91-250D-7C42-9ADC-F5C545EF9074}"/>
              </a:ext>
            </a:extLst>
          </p:cNvPr>
          <p:cNvSpPr>
            <a:spLocks noGrp="1"/>
          </p:cNvSpPr>
          <p:nvPr>
            <p:ph idx="1"/>
          </p:nvPr>
        </p:nvSpPr>
        <p:spPr/>
        <p:txBody>
          <a:bodyPr/>
          <a:lstStyle/>
          <a:p>
            <a:pPr marL="0" indent="0">
              <a:buNone/>
            </a:pPr>
            <a:r>
              <a:rPr lang="en-US" dirty="0"/>
              <a:t>Before a user performs a task consisting of multiple steps, ensure they have an estimate of the amount of effort required to complete the task:</a:t>
            </a:r>
          </a:p>
          <a:p>
            <a:pPr marL="457200" indent="-457200">
              <a:buFont typeface="Arial" panose="020B0604020202020204" pitchFamily="34" charset="0"/>
              <a:buChar char="•"/>
            </a:pPr>
            <a:r>
              <a:rPr lang="en-US" dirty="0"/>
              <a:t>the time it might take,</a:t>
            </a:r>
          </a:p>
          <a:p>
            <a:pPr marL="457200" indent="-457200">
              <a:buFont typeface="Arial" panose="020B0604020202020204" pitchFamily="34" charset="0"/>
              <a:buChar char="•"/>
            </a:pPr>
            <a:r>
              <a:rPr lang="en-US" dirty="0"/>
              <a:t>details of any resources needed to perform the task, and</a:t>
            </a:r>
          </a:p>
          <a:p>
            <a:pPr marL="457200" indent="-457200">
              <a:buFont typeface="Arial" panose="020B0604020202020204" pitchFamily="34" charset="0"/>
              <a:buChar char="•"/>
            </a:pPr>
            <a:r>
              <a:rPr lang="en-US" dirty="0"/>
              <a:t>overview of the process and next step.</a:t>
            </a:r>
          </a:p>
          <a:p>
            <a:endParaRPr lang="en-US" dirty="0"/>
          </a:p>
          <a:p>
            <a:r>
              <a:rPr lang="en-US" dirty="0"/>
              <a:t>Once the user starts the task, ensure the user clearly understands when the task is still “in-process” and when it has been completed.</a:t>
            </a:r>
          </a:p>
          <a:p>
            <a:br>
              <a:rPr lang="en-US" dirty="0"/>
            </a:br>
            <a:endParaRPr lang="en-US" dirty="0"/>
          </a:p>
        </p:txBody>
      </p:sp>
      <p:sp>
        <p:nvSpPr>
          <p:cNvPr id="4" name="Slide Number Placeholder 3">
            <a:extLst>
              <a:ext uri="{FF2B5EF4-FFF2-40B4-BE49-F238E27FC236}">
                <a16:creationId xmlns:a16="http://schemas.microsoft.com/office/drawing/2014/main" id="{13C6CC4C-511F-1D46-8E3B-F4077DBB342D}"/>
              </a:ext>
            </a:extLst>
          </p:cNvPr>
          <p:cNvSpPr>
            <a:spLocks noGrp="1"/>
          </p:cNvSpPr>
          <p:nvPr>
            <p:ph type="sldNum" sz="quarter" idx="10"/>
          </p:nvPr>
        </p:nvSpPr>
        <p:spPr/>
        <p:txBody>
          <a:bodyPr/>
          <a:lstStyle/>
          <a:p>
            <a:fld id="{FCC6AD18-ACFC-2143-ADAA-25F63D5967FD}" type="slidenum">
              <a:rPr lang="en-US" smtClean="0"/>
              <a:t>26</a:t>
            </a:fld>
            <a:endParaRPr lang="en-US"/>
          </a:p>
        </p:txBody>
      </p:sp>
    </p:spTree>
    <p:extLst>
      <p:ext uri="{BB962C8B-B14F-4D97-AF65-F5344CB8AC3E}">
        <p14:creationId xmlns:p14="http://schemas.microsoft.com/office/powerpoint/2010/main" val="16041688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BAA8A-C0A0-B74B-B355-9F0B28EE0C62}"/>
              </a:ext>
            </a:extLst>
          </p:cNvPr>
          <p:cNvSpPr>
            <a:spLocks noGrp="1"/>
          </p:cNvSpPr>
          <p:nvPr>
            <p:ph type="title" idx="4294967295"/>
          </p:nvPr>
        </p:nvSpPr>
        <p:spPr>
          <a:xfrm>
            <a:off x="331304" y="52388"/>
            <a:ext cx="10641496" cy="544512"/>
          </a:xfrm>
        </p:spPr>
        <p:txBody>
          <a:bodyPr/>
          <a:lstStyle/>
          <a:p>
            <a:r>
              <a:rPr lang="en-US" dirty="0"/>
              <a:t>Example: </a:t>
            </a:r>
            <a:br>
              <a:rPr lang="en-US" dirty="0"/>
            </a:br>
            <a:r>
              <a:rPr lang="en-US" dirty="0"/>
              <a:t>EIN Application</a:t>
            </a:r>
          </a:p>
        </p:txBody>
      </p:sp>
      <p:pic>
        <p:nvPicPr>
          <p:cNvPr id="4" name="Picture 3" descr="Hours of operation Monday to Friday 7am - 10 pm Eastern Standard Time. 3 Steps to apply. Step 2 includes &quot;You must complete this application in one session, as. you will not be able to save and return at a later time. Your session will expire after 15 minutes of inactivity and you will need to start over.">
            <a:extLst>
              <a:ext uri="{FF2B5EF4-FFF2-40B4-BE49-F238E27FC236}">
                <a16:creationId xmlns:a16="http://schemas.microsoft.com/office/drawing/2014/main" id="{29423004-FE7B-D24E-8559-29A5EE27B128}"/>
              </a:ext>
            </a:extLst>
          </p:cNvPr>
          <p:cNvPicPr>
            <a:picLocks noChangeAspect="1"/>
          </p:cNvPicPr>
          <p:nvPr/>
        </p:nvPicPr>
        <p:blipFill>
          <a:blip r:embed="rId2"/>
          <a:stretch>
            <a:fillRect/>
          </a:stretch>
        </p:blipFill>
        <p:spPr>
          <a:xfrm>
            <a:off x="4864479" y="52081"/>
            <a:ext cx="5522517" cy="6805919"/>
          </a:xfrm>
          <a:prstGeom prst="rect">
            <a:avLst/>
          </a:prstGeom>
          <a:ln>
            <a:solidFill>
              <a:schemeClr val="tx1">
                <a:lumMod val="65000"/>
                <a:lumOff val="35000"/>
              </a:schemeClr>
            </a:solidFill>
          </a:ln>
        </p:spPr>
      </p:pic>
      <p:sp>
        <p:nvSpPr>
          <p:cNvPr id="5" name="Slide Number Placeholder 4">
            <a:extLst>
              <a:ext uri="{FF2B5EF4-FFF2-40B4-BE49-F238E27FC236}">
                <a16:creationId xmlns:a16="http://schemas.microsoft.com/office/drawing/2014/main" id="{D900C70E-F001-BA48-BD01-728521A4A975}"/>
              </a:ext>
            </a:extLst>
          </p:cNvPr>
          <p:cNvSpPr>
            <a:spLocks noGrp="1"/>
          </p:cNvSpPr>
          <p:nvPr>
            <p:ph type="sldNum" sz="quarter" idx="12"/>
          </p:nvPr>
        </p:nvSpPr>
        <p:spPr/>
        <p:txBody>
          <a:bodyPr/>
          <a:lstStyle/>
          <a:p>
            <a:fld id="{FCC6AD18-ACFC-2143-ADAA-25F63D5967FD}" type="slidenum">
              <a:rPr lang="en-US" smtClean="0"/>
              <a:t>27</a:t>
            </a:fld>
            <a:endParaRPr lang="en-US"/>
          </a:p>
        </p:txBody>
      </p:sp>
    </p:spTree>
    <p:extLst>
      <p:ext uri="{BB962C8B-B14F-4D97-AF65-F5344CB8AC3E}">
        <p14:creationId xmlns:p14="http://schemas.microsoft.com/office/powerpoint/2010/main" val="27945929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p:txBody>
          <a:bodyPr/>
          <a:lstStyle/>
          <a:p>
            <a:r>
              <a:rPr lang="en-US" dirty="0"/>
              <a:t>Maria: A User who has Memory Loss</a:t>
            </a:r>
          </a:p>
        </p:txBody>
      </p:sp>
      <p:pic>
        <p:nvPicPr>
          <p:cNvPr id="9" name="Content Placeholder 6" descr="Latina woman in a black shirt and black and white striped suit jacket. She is standing in an office smiling at the camera.">
            <a:extLst>
              <a:ext uri="{FF2B5EF4-FFF2-40B4-BE49-F238E27FC236}">
                <a16:creationId xmlns:a16="http://schemas.microsoft.com/office/drawing/2014/main" id="{5B52B3A6-9D14-8F4B-8382-5EDCF37C275E}"/>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bwMode="auto">
          <a:xfrm>
            <a:off x="639852" y="1301262"/>
            <a:ext cx="3607957" cy="4608302"/>
          </a:xfrm>
          <a:prstGeom prst="rect">
            <a:avLst/>
          </a:prstGeom>
          <a:noFill/>
          <a:ln>
            <a:solidFill>
              <a:srgbClr val="000000">
                <a:lumMod val="65000"/>
                <a:lumOff val="35000"/>
              </a:srgbClr>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314344" cy="5632311"/>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When there are lots of buttons or menu items I often make mistakes and press the wrong ones and end up getting frustrated and wasting time.</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I like web sites that allow me to work through a series of instructions and edit boxes one after the other with clear buttons moving me to the next stage.</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Design Patterns:</a:t>
            </a:r>
          </a:p>
          <a:p>
            <a:pPr marL="285750" indent="-285750">
              <a:buFont typeface="Arial" panose="020B0604020202020204" pitchFamily="34" charset="0"/>
              <a:buChar char="•"/>
            </a:pPr>
            <a:r>
              <a:rPr lang="en-US" sz="2000" dirty="0">
                <a:solidFill>
                  <a:srgbClr val="000000"/>
                </a:solidFill>
              </a:rPr>
              <a:t>Make the purpose of your page clear</a:t>
            </a:r>
          </a:p>
          <a:p>
            <a:pPr marL="285750" indent="-285750">
              <a:buFont typeface="Arial" panose="020B0604020202020204" pitchFamily="34" charset="0"/>
              <a:buChar char="•"/>
            </a:pPr>
            <a:r>
              <a:rPr lang="en-US" sz="2000" dirty="0">
                <a:solidFill>
                  <a:srgbClr val="000000"/>
                </a:solidFill>
              </a:rPr>
              <a:t>Make it easy to find the most important tasks and features of the site</a:t>
            </a:r>
          </a:p>
          <a:p>
            <a:pPr marL="285750" indent="-285750">
              <a:buFont typeface="Arial" panose="020B0604020202020204" pitchFamily="34" charset="0"/>
              <a:buChar char="•"/>
            </a:pPr>
            <a:r>
              <a:rPr lang="en-US" sz="2000" dirty="0">
                <a:solidFill>
                  <a:srgbClr val="000000"/>
                </a:solidFill>
              </a:rPr>
              <a:t>Make each step clear</a:t>
            </a:r>
          </a:p>
          <a:p>
            <a:pPr marL="285750" indent="-285750">
              <a:buFont typeface="Arial" panose="020B0604020202020204" pitchFamily="34" charset="0"/>
              <a:buChar char="•"/>
            </a:pPr>
            <a:r>
              <a:rPr lang="en-US" sz="2000" dirty="0">
                <a:solidFill>
                  <a:srgbClr val="000000"/>
                </a:solidFill>
              </a:rPr>
              <a:t>Use icons that help the user</a:t>
            </a:r>
          </a:p>
          <a:p>
            <a:pPr marL="285750" indent="-285750">
              <a:buFont typeface="Arial" panose="020B0604020202020204" pitchFamily="34" charset="0"/>
              <a:buChar char="•"/>
            </a:pPr>
            <a:r>
              <a:rPr lang="en-US" sz="2000" dirty="0">
                <a:solidFill>
                  <a:srgbClr val="000000"/>
                </a:solidFill>
              </a:rPr>
              <a:t>Let users go back</a:t>
            </a:r>
          </a:p>
          <a:p>
            <a:pPr marL="285750" indent="-285750">
              <a:buFont typeface="Arial" panose="020B0604020202020204" pitchFamily="34" charset="0"/>
              <a:buChar char="•"/>
            </a:pPr>
            <a:r>
              <a:rPr lang="en-US" sz="2000" dirty="0">
                <a:solidFill>
                  <a:srgbClr val="000000"/>
                </a:solidFill>
              </a:rPr>
              <a:t>Make it easy to undo form errors</a:t>
            </a:r>
          </a:p>
          <a:p>
            <a:pPr marL="285750" indent="-285750">
              <a:buFont typeface="Arial" panose="020B0604020202020204" pitchFamily="34" charset="0"/>
              <a:buChar char="•"/>
            </a:pPr>
            <a:r>
              <a:rPr lang="en-US" sz="2000" dirty="0">
                <a:solidFill>
                  <a:srgbClr val="000000"/>
                </a:solidFill>
              </a:rPr>
              <a:t>Do not rely on users calculations or memorizing information</a:t>
            </a:r>
            <a:endParaRPr lang="en-US" sz="2000" i="0" dirty="0">
              <a:solidFill>
                <a:srgbClr val="000000"/>
              </a:solidFill>
              <a:effectLst/>
              <a:latin typeface="Arial" panose="020B0604020202020204" pitchFamily="34" charset="0"/>
            </a:endParaRPr>
          </a:p>
          <a:p>
            <a:pPr marL="285750" indent="-285750" algn="l">
              <a:buFont typeface="Arial" panose="020B0604020202020204" pitchFamily="34" charset="0"/>
              <a:buChar char="•"/>
            </a:pPr>
            <a:endParaRPr lang="en-US" sz="2000" b="1" i="0" dirty="0">
              <a:solidFill>
                <a:srgbClr val="000000"/>
              </a:solidFill>
              <a:effectLst/>
              <a:latin typeface="Arial" panose="020B0604020202020204" pitchFamily="34" charset="0"/>
            </a:endParaRPr>
          </a:p>
        </p:txBody>
      </p:sp>
      <p:sp>
        <p:nvSpPr>
          <p:cNvPr id="11" name="Slide Number Placeholder 10">
            <a:extLst>
              <a:ext uri="{FF2B5EF4-FFF2-40B4-BE49-F238E27FC236}">
                <a16:creationId xmlns:a16="http://schemas.microsoft.com/office/drawing/2014/main" id="{919B5C43-F75C-1B48-A83F-16C3B6368F0F}"/>
              </a:ext>
            </a:extLst>
          </p:cNvPr>
          <p:cNvSpPr>
            <a:spLocks noGrp="1"/>
          </p:cNvSpPr>
          <p:nvPr>
            <p:ph type="sldNum" sz="quarter" idx="10"/>
          </p:nvPr>
        </p:nvSpPr>
        <p:spPr/>
        <p:txBody>
          <a:bodyPr/>
          <a:lstStyle/>
          <a:p>
            <a:fld id="{FCC6AD18-ACFC-2143-ADAA-25F63D5967FD}" type="slidenum">
              <a:rPr lang="en-US" smtClean="0"/>
              <a:t>28</a:t>
            </a:fld>
            <a:endParaRPr lang="en-US"/>
          </a:p>
        </p:txBody>
      </p:sp>
    </p:spTree>
    <p:extLst>
      <p:ext uri="{BB962C8B-B14F-4D97-AF65-F5344CB8AC3E}">
        <p14:creationId xmlns:p14="http://schemas.microsoft.com/office/powerpoint/2010/main" val="31425232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ED091-13FB-2545-AC1D-917E5F7B2228}"/>
              </a:ext>
            </a:extLst>
          </p:cNvPr>
          <p:cNvSpPr>
            <a:spLocks noGrp="1"/>
          </p:cNvSpPr>
          <p:nvPr>
            <p:ph type="title"/>
          </p:nvPr>
        </p:nvSpPr>
        <p:spPr>
          <a:xfrm>
            <a:off x="484095" y="75754"/>
            <a:ext cx="10972800" cy="544744"/>
          </a:xfrm>
        </p:spPr>
        <p:txBody>
          <a:bodyPr/>
          <a:lstStyle/>
          <a:p>
            <a:r>
              <a:rPr lang="en-US" dirty="0"/>
              <a:t>Make it easy to find the most important actions and information on the page</a:t>
            </a:r>
            <a:br>
              <a:rPr lang="en-US" dirty="0"/>
            </a:br>
            <a:endParaRPr lang="en-US" dirty="0"/>
          </a:p>
        </p:txBody>
      </p:sp>
      <p:sp>
        <p:nvSpPr>
          <p:cNvPr id="3" name="Content Placeholder 2">
            <a:extLst>
              <a:ext uri="{FF2B5EF4-FFF2-40B4-BE49-F238E27FC236}">
                <a16:creationId xmlns:a16="http://schemas.microsoft.com/office/drawing/2014/main" id="{A6525047-50DC-5641-815C-E1065F76956A}"/>
              </a:ext>
            </a:extLst>
          </p:cNvPr>
          <p:cNvSpPr>
            <a:spLocks noGrp="1"/>
          </p:cNvSpPr>
          <p:nvPr>
            <p:ph idx="1"/>
          </p:nvPr>
        </p:nvSpPr>
        <p:spPr/>
        <p:txBody>
          <a:bodyPr/>
          <a:lstStyle/>
          <a:p>
            <a:r>
              <a:rPr lang="en-US" dirty="0"/>
              <a:t>Make key content visually stand out. Key content should be visible to users without needing to scroll the page or hover over content. This includes:</a:t>
            </a:r>
          </a:p>
          <a:p>
            <a:pPr marL="457200" lvl="1" indent="-457200">
              <a:buClr>
                <a:srgbClr val="006097"/>
              </a:buClr>
              <a:buFont typeface="Arial" panose="020B0604020202020204" pitchFamily="34" charset="0"/>
              <a:buChar char="•"/>
            </a:pPr>
            <a:r>
              <a:rPr lang="en-US" dirty="0"/>
              <a:t>critical tasks and the controls needed to complete them,</a:t>
            </a:r>
          </a:p>
          <a:p>
            <a:pPr marL="457200" lvl="1" indent="-457200">
              <a:buClr>
                <a:srgbClr val="006097"/>
              </a:buClr>
              <a:buFont typeface="Arial" panose="020B0604020202020204" pitchFamily="34" charset="0"/>
              <a:buChar char="•"/>
            </a:pPr>
            <a:r>
              <a:rPr lang="en-US" dirty="0"/>
              <a:t>interactions for critical features (e.g. login forms, send buttons), and</a:t>
            </a:r>
          </a:p>
          <a:p>
            <a:pPr marL="457200" lvl="1" indent="-457200">
              <a:buClr>
                <a:srgbClr val="006097"/>
              </a:buClr>
              <a:buFont typeface="Arial" panose="020B0604020202020204" pitchFamily="34" charset="0"/>
              <a:buChar char="•"/>
            </a:pPr>
            <a:r>
              <a:rPr lang="en-US" dirty="0"/>
              <a:t>important information (e.g. health warnings or information that can affect safety).</a:t>
            </a:r>
            <a:br>
              <a:rPr lang="en-US" dirty="0"/>
            </a:br>
            <a:endParaRPr lang="en-US" dirty="0"/>
          </a:p>
        </p:txBody>
      </p:sp>
      <p:sp>
        <p:nvSpPr>
          <p:cNvPr id="4" name="Slide Number Placeholder 3">
            <a:extLst>
              <a:ext uri="{FF2B5EF4-FFF2-40B4-BE49-F238E27FC236}">
                <a16:creationId xmlns:a16="http://schemas.microsoft.com/office/drawing/2014/main" id="{8B684CB8-FEE6-6941-8AF0-5ED3AC57E45F}"/>
              </a:ext>
            </a:extLst>
          </p:cNvPr>
          <p:cNvSpPr>
            <a:spLocks noGrp="1"/>
          </p:cNvSpPr>
          <p:nvPr>
            <p:ph type="sldNum" sz="quarter" idx="10"/>
          </p:nvPr>
        </p:nvSpPr>
        <p:spPr/>
        <p:txBody>
          <a:bodyPr/>
          <a:lstStyle/>
          <a:p>
            <a:fld id="{FCC6AD18-ACFC-2143-ADAA-25F63D5967FD}" type="slidenum">
              <a:rPr lang="en-US" smtClean="0"/>
              <a:t>29</a:t>
            </a:fld>
            <a:endParaRPr lang="en-US"/>
          </a:p>
        </p:txBody>
      </p:sp>
    </p:spTree>
    <p:extLst>
      <p:ext uri="{BB962C8B-B14F-4D97-AF65-F5344CB8AC3E}">
        <p14:creationId xmlns:p14="http://schemas.microsoft.com/office/powerpoint/2010/main" val="29327219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1B230-4E15-BE4D-8215-05196AD6CEEA}"/>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49CD89A7-7D49-9B4C-9FAB-33C43616EF3E}"/>
              </a:ext>
            </a:extLst>
          </p:cNvPr>
          <p:cNvSpPr>
            <a:spLocks noGrp="1"/>
          </p:cNvSpPr>
          <p:nvPr>
            <p:ph idx="1"/>
          </p:nvPr>
        </p:nvSpPr>
        <p:spPr/>
        <p:txBody>
          <a:bodyPr/>
          <a:lstStyle/>
          <a:p>
            <a:pPr marL="457200" indent="-457200">
              <a:buFont typeface="Arial" panose="020B0604020202020204" pitchFamily="34" charset="0"/>
              <a:buChar char="•"/>
            </a:pPr>
            <a:r>
              <a:rPr lang="en-US" dirty="0"/>
              <a:t>Humanize and diversify ”cognitive and learning disabilities”</a:t>
            </a:r>
          </a:p>
          <a:p>
            <a:pPr marL="457200" indent="-457200">
              <a:buFont typeface="Arial" panose="020B0604020202020204" pitchFamily="34" charset="0"/>
              <a:buChar char="•"/>
            </a:pPr>
            <a:r>
              <a:rPr lang="en-US" dirty="0"/>
              <a:t>Introduce design patterns that support people with cognitive and learning disabilities</a:t>
            </a:r>
          </a:p>
          <a:p>
            <a:pPr marL="457200" indent="-457200">
              <a:buFont typeface="Arial" panose="020B0604020202020204" pitchFamily="34" charset="0"/>
              <a:buChar char="•"/>
            </a:pPr>
            <a:r>
              <a:rPr lang="en-US" dirty="0"/>
              <a:t>Provide ways to learn more about this topic</a:t>
            </a:r>
          </a:p>
          <a:p>
            <a:endParaRPr lang="en-US" dirty="0"/>
          </a:p>
        </p:txBody>
      </p:sp>
      <p:sp>
        <p:nvSpPr>
          <p:cNvPr id="5" name="Slide Number Placeholder 4">
            <a:extLst>
              <a:ext uri="{FF2B5EF4-FFF2-40B4-BE49-F238E27FC236}">
                <a16:creationId xmlns:a16="http://schemas.microsoft.com/office/drawing/2014/main" id="{9AFD67BA-76BC-B047-9390-9D3FFA17FF14}"/>
              </a:ext>
            </a:extLst>
          </p:cNvPr>
          <p:cNvSpPr>
            <a:spLocks noGrp="1"/>
          </p:cNvSpPr>
          <p:nvPr>
            <p:ph type="sldNum" sz="quarter" idx="10"/>
          </p:nvPr>
        </p:nvSpPr>
        <p:spPr/>
        <p:txBody>
          <a:bodyPr/>
          <a:lstStyle/>
          <a:p>
            <a:fld id="{FCC6AD18-ACFC-2143-ADAA-25F63D5967FD}" type="slidenum">
              <a:rPr lang="en-US" smtClean="0"/>
              <a:t>3</a:t>
            </a:fld>
            <a:endParaRPr lang="en-US"/>
          </a:p>
        </p:txBody>
      </p:sp>
    </p:spTree>
    <p:extLst>
      <p:ext uri="{BB962C8B-B14F-4D97-AF65-F5344CB8AC3E}">
        <p14:creationId xmlns:p14="http://schemas.microsoft.com/office/powerpoint/2010/main" val="35400341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81938CE-ACED-0449-98E7-6F42CB8D58D0}"/>
              </a:ext>
            </a:extLst>
          </p:cNvPr>
          <p:cNvSpPr>
            <a:spLocks noGrp="1"/>
          </p:cNvSpPr>
          <p:nvPr>
            <p:ph type="title" idx="4294967295"/>
          </p:nvPr>
        </p:nvSpPr>
        <p:spPr>
          <a:xfrm>
            <a:off x="1804488" y="234950"/>
            <a:ext cx="9168312" cy="546928"/>
          </a:xfrm>
          <a:prstGeom prst="rect">
            <a:avLst/>
          </a:prstGeom>
        </p:spPr>
        <p:txBody>
          <a:bodyPr/>
          <a:lstStyle/>
          <a:p>
            <a:r>
              <a:rPr lang="en-US" dirty="0"/>
              <a:t>Example: IRS Main Page</a:t>
            </a:r>
          </a:p>
        </p:txBody>
      </p:sp>
      <p:pic>
        <p:nvPicPr>
          <p:cNvPr id="2" name="Picture 1" descr="IRS main page. The top menu states &quot;File, Pay, Refunds, Credits and Deductions, Forms and Instructions.&quot; Key tasks for individuals are then clearly listed in the next section. ">
            <a:extLst>
              <a:ext uri="{FF2B5EF4-FFF2-40B4-BE49-F238E27FC236}">
                <a16:creationId xmlns:a16="http://schemas.microsoft.com/office/drawing/2014/main" id="{C687A95F-A69A-934B-83E4-C4220F13B5DE}"/>
              </a:ext>
            </a:extLst>
          </p:cNvPr>
          <p:cNvPicPr>
            <a:picLocks noChangeAspect="1"/>
          </p:cNvPicPr>
          <p:nvPr/>
        </p:nvPicPr>
        <p:blipFill>
          <a:blip r:embed="rId2"/>
          <a:stretch>
            <a:fillRect/>
          </a:stretch>
        </p:blipFill>
        <p:spPr>
          <a:xfrm>
            <a:off x="1553478" y="0"/>
            <a:ext cx="8834034" cy="6858000"/>
          </a:xfrm>
          <a:prstGeom prst="rect">
            <a:avLst/>
          </a:prstGeom>
        </p:spPr>
      </p:pic>
      <p:sp>
        <p:nvSpPr>
          <p:cNvPr id="6" name="Slide Number Placeholder 5">
            <a:extLst>
              <a:ext uri="{FF2B5EF4-FFF2-40B4-BE49-F238E27FC236}">
                <a16:creationId xmlns:a16="http://schemas.microsoft.com/office/drawing/2014/main" id="{D39F68BF-62FC-0643-ACB5-8B92463B48A2}"/>
              </a:ext>
            </a:extLst>
          </p:cNvPr>
          <p:cNvSpPr>
            <a:spLocks noGrp="1"/>
          </p:cNvSpPr>
          <p:nvPr>
            <p:ph type="sldNum" sz="quarter" idx="12"/>
          </p:nvPr>
        </p:nvSpPr>
        <p:spPr/>
        <p:txBody>
          <a:bodyPr/>
          <a:lstStyle/>
          <a:p>
            <a:fld id="{66991C8D-1D89-6A41-AED8-346435B96534}" type="slidenum">
              <a:rPr lang="en-US" smtClean="0">
                <a:solidFill>
                  <a:schemeClr val="tx1"/>
                </a:solidFill>
              </a:rPr>
              <a:t>30</a:t>
            </a:fld>
            <a:endParaRPr lang="en-US">
              <a:solidFill>
                <a:schemeClr val="tx1"/>
              </a:solidFill>
            </a:endParaRPr>
          </a:p>
        </p:txBody>
      </p:sp>
    </p:spTree>
    <p:extLst>
      <p:ext uri="{BB962C8B-B14F-4D97-AF65-F5344CB8AC3E}">
        <p14:creationId xmlns:p14="http://schemas.microsoft.com/office/powerpoint/2010/main" val="4666191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p:txBody>
          <a:bodyPr/>
          <a:lstStyle/>
          <a:p>
            <a:r>
              <a:rPr lang="en-US" dirty="0"/>
              <a:t>Sam: Librarian who has a Hemiplegia and Aphasia</a:t>
            </a:r>
          </a:p>
        </p:txBody>
      </p:sp>
      <p:pic>
        <p:nvPicPr>
          <p:cNvPr id="10" name="Content Placeholder 5" descr="Caucasian man in a wheelchair at a coffee maker. He is wearing a black button down shirt and black pants.">
            <a:extLst>
              <a:ext uri="{FF2B5EF4-FFF2-40B4-BE49-F238E27FC236}">
                <a16:creationId xmlns:a16="http://schemas.microsoft.com/office/drawing/2014/main" id="{7D1C3830-60E8-C246-AB75-396E6B1BD472}"/>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bwMode="auto">
          <a:xfrm>
            <a:off x="595608" y="1301262"/>
            <a:ext cx="3179979" cy="4571023"/>
          </a:xfrm>
          <a:prstGeom prst="rect">
            <a:avLst/>
          </a:prstGeom>
          <a:noFill/>
          <a:ln>
            <a:solidFill>
              <a:srgbClr val="000000">
                <a:lumMod val="65000"/>
                <a:lumOff val="35000"/>
              </a:srgbClr>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806713" cy="4708981"/>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Long sentences are hard, too many strange words, and I get lost.</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I like simple short sentences with easy words.</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Select Design Patterns: </a:t>
            </a:r>
          </a:p>
          <a:p>
            <a:pPr marL="285750" indent="-285750">
              <a:buFont typeface="Arial" panose="020B0604020202020204" pitchFamily="34" charset="0"/>
              <a:buChar char="•"/>
            </a:pPr>
            <a:r>
              <a:rPr lang="en-US" sz="2000" dirty="0">
                <a:solidFill>
                  <a:srgbClr val="000000"/>
                </a:solidFill>
              </a:rPr>
              <a:t>Use clear words</a:t>
            </a:r>
          </a:p>
          <a:p>
            <a:pPr marL="285750" indent="-285750">
              <a:buFont typeface="Arial" panose="020B0604020202020204" pitchFamily="34" charset="0"/>
              <a:buChar char="•"/>
            </a:pPr>
            <a:r>
              <a:rPr lang="en-US" sz="2000" dirty="0">
                <a:solidFill>
                  <a:srgbClr val="000000"/>
                </a:solidFill>
              </a:rPr>
              <a:t>Use a simple tense and voice</a:t>
            </a:r>
          </a:p>
          <a:p>
            <a:pPr marL="285750" indent="-285750">
              <a:buFont typeface="Arial" panose="020B0604020202020204" pitchFamily="34" charset="0"/>
              <a:buChar char="•"/>
            </a:pPr>
            <a:r>
              <a:rPr lang="en-US" sz="2000" dirty="0">
                <a:solidFill>
                  <a:srgbClr val="000000"/>
                </a:solidFill>
              </a:rPr>
              <a:t>Avoid double negatives or nested clauses</a:t>
            </a:r>
          </a:p>
          <a:p>
            <a:pPr marL="285750" indent="-285750">
              <a:buFont typeface="Arial" panose="020B0604020202020204" pitchFamily="34" charset="0"/>
              <a:buChar char="•"/>
            </a:pPr>
            <a:r>
              <a:rPr lang="en-US" sz="2000" dirty="0">
                <a:solidFill>
                  <a:srgbClr val="000000"/>
                </a:solidFill>
              </a:rPr>
              <a:t>Use literal language</a:t>
            </a:r>
          </a:p>
          <a:p>
            <a:pPr marL="285750" indent="-285750">
              <a:buFont typeface="Arial" panose="020B0604020202020204" pitchFamily="34" charset="0"/>
              <a:buChar char="•"/>
            </a:pPr>
            <a:r>
              <a:rPr lang="en-US" sz="2000" dirty="0">
                <a:solidFill>
                  <a:srgbClr val="000000"/>
                </a:solidFill>
              </a:rPr>
              <a:t>Keep text succinct</a:t>
            </a:r>
          </a:p>
          <a:p>
            <a:pPr marL="285750" indent="-285750">
              <a:buFont typeface="Arial" panose="020B0604020202020204" pitchFamily="34" charset="0"/>
              <a:buChar char="•"/>
            </a:pPr>
            <a:r>
              <a:rPr lang="en-US" sz="2000" dirty="0">
                <a:solidFill>
                  <a:srgbClr val="000000"/>
                </a:solidFill>
              </a:rPr>
              <a:t>Use clear, unambiguous text formatting and punctuation</a:t>
            </a:r>
          </a:p>
          <a:p>
            <a:pPr marL="285750" indent="-285750">
              <a:buFont typeface="Arial" panose="020B0604020202020204" pitchFamily="34" charset="0"/>
              <a:buChar char="•"/>
            </a:pPr>
            <a:r>
              <a:rPr lang="en-US" sz="2000" dirty="0">
                <a:solidFill>
                  <a:srgbClr val="000000"/>
                </a:solidFill>
              </a:rPr>
              <a:t>Explain implied content</a:t>
            </a:r>
          </a:p>
          <a:p>
            <a:pPr marL="285750" indent="-285750">
              <a:buFont typeface="Arial" panose="020B0604020202020204" pitchFamily="34" charset="0"/>
              <a:buChar char="•"/>
            </a:pPr>
            <a:r>
              <a:rPr lang="en-US" sz="2000" dirty="0">
                <a:solidFill>
                  <a:srgbClr val="000000"/>
                </a:solidFill>
              </a:rPr>
              <a:t>Provide help for forms and non-standard controls</a:t>
            </a:r>
          </a:p>
          <a:p>
            <a:pPr marL="285750" indent="-285750">
              <a:buFont typeface="Arial" panose="020B0604020202020204" pitchFamily="34" charset="0"/>
              <a:buChar char="•"/>
            </a:pPr>
            <a:r>
              <a:rPr lang="en-US" sz="2000" dirty="0">
                <a:solidFill>
                  <a:srgbClr val="000000"/>
                </a:solidFill>
              </a:rPr>
              <a:t>Separate each instruction</a:t>
            </a:r>
          </a:p>
        </p:txBody>
      </p:sp>
      <p:sp>
        <p:nvSpPr>
          <p:cNvPr id="9" name="Slide Number Placeholder 8">
            <a:extLst>
              <a:ext uri="{FF2B5EF4-FFF2-40B4-BE49-F238E27FC236}">
                <a16:creationId xmlns:a16="http://schemas.microsoft.com/office/drawing/2014/main" id="{60633D92-1B68-B448-A8B3-864CA1D05D3A}"/>
              </a:ext>
            </a:extLst>
          </p:cNvPr>
          <p:cNvSpPr>
            <a:spLocks noGrp="1"/>
          </p:cNvSpPr>
          <p:nvPr>
            <p:ph type="sldNum" sz="quarter" idx="10"/>
          </p:nvPr>
        </p:nvSpPr>
        <p:spPr/>
        <p:txBody>
          <a:bodyPr/>
          <a:lstStyle/>
          <a:p>
            <a:fld id="{FCC6AD18-ACFC-2143-ADAA-25F63D5967FD}" type="slidenum">
              <a:rPr lang="en-US" smtClean="0"/>
              <a:t>31</a:t>
            </a:fld>
            <a:endParaRPr lang="en-US"/>
          </a:p>
        </p:txBody>
      </p:sp>
    </p:spTree>
    <p:extLst>
      <p:ext uri="{BB962C8B-B14F-4D97-AF65-F5344CB8AC3E}">
        <p14:creationId xmlns:p14="http://schemas.microsoft.com/office/powerpoint/2010/main" val="20020248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34FAF-F18B-344B-8D04-3A2ACF1F8E7F}"/>
              </a:ext>
            </a:extLst>
          </p:cNvPr>
          <p:cNvSpPr>
            <a:spLocks noGrp="1"/>
          </p:cNvSpPr>
          <p:nvPr>
            <p:ph type="title"/>
          </p:nvPr>
        </p:nvSpPr>
        <p:spPr/>
        <p:txBody>
          <a:bodyPr/>
          <a:lstStyle/>
          <a:p>
            <a:r>
              <a:rPr lang="en-US" b="1" dirty="0"/>
              <a:t>Make Each Step Clear </a:t>
            </a:r>
          </a:p>
        </p:txBody>
      </p:sp>
      <p:sp>
        <p:nvSpPr>
          <p:cNvPr id="3" name="Content Placeholder 2">
            <a:extLst>
              <a:ext uri="{FF2B5EF4-FFF2-40B4-BE49-F238E27FC236}">
                <a16:creationId xmlns:a16="http://schemas.microsoft.com/office/drawing/2014/main" id="{59B52108-B1F8-A24F-896E-63DCEDA45F42}"/>
              </a:ext>
            </a:extLst>
          </p:cNvPr>
          <p:cNvSpPr>
            <a:spLocks noGrp="1"/>
          </p:cNvSpPr>
          <p:nvPr>
            <p:ph idx="1"/>
          </p:nvPr>
        </p:nvSpPr>
        <p:spPr/>
        <p:txBody>
          <a:bodyPr/>
          <a:lstStyle/>
          <a:p>
            <a:pPr marL="0" indent="0">
              <a:buNone/>
            </a:pPr>
            <a:r>
              <a:rPr lang="en-US" dirty="0"/>
              <a:t>In instructions, separate each step. State each step clearly. This includes:</a:t>
            </a:r>
          </a:p>
          <a:p>
            <a:pPr marL="457200" indent="-457200">
              <a:buFont typeface="Arial" panose="020B0604020202020204" pitchFamily="34" charset="0"/>
              <a:buChar char="•"/>
            </a:pPr>
            <a:r>
              <a:rPr lang="en-US" dirty="0"/>
              <a:t>including all steps, even those you think are “obvious”,</a:t>
            </a:r>
          </a:p>
          <a:p>
            <a:pPr marL="457200" indent="-457200">
              <a:buFont typeface="Arial" panose="020B0604020202020204" pitchFamily="34" charset="0"/>
              <a:buChar char="•"/>
            </a:pPr>
            <a:r>
              <a:rPr lang="en-US" dirty="0"/>
              <a:t>using numbers and lists can also help,</a:t>
            </a:r>
          </a:p>
          <a:p>
            <a:pPr marL="457200" indent="-457200">
              <a:buFont typeface="Arial" panose="020B0604020202020204" pitchFamily="34" charset="0"/>
              <a:buChar char="•"/>
            </a:pPr>
            <a:r>
              <a:rPr lang="en-US" dirty="0"/>
              <a:t>providing complex instructions in an if/then table, which can be easier to follow, or</a:t>
            </a:r>
          </a:p>
          <a:p>
            <a:pPr marL="457200" indent="-457200">
              <a:buFont typeface="Arial" panose="020B0604020202020204" pitchFamily="34" charset="0"/>
              <a:buChar char="•"/>
            </a:pPr>
            <a:r>
              <a:rPr lang="en-US" dirty="0"/>
              <a:t>using friendly graphics can help make instructions less scary.</a:t>
            </a:r>
          </a:p>
          <a:p>
            <a:endParaRPr lang="en-US" dirty="0"/>
          </a:p>
        </p:txBody>
      </p:sp>
      <p:sp>
        <p:nvSpPr>
          <p:cNvPr id="4" name="Slide Number Placeholder 3">
            <a:extLst>
              <a:ext uri="{FF2B5EF4-FFF2-40B4-BE49-F238E27FC236}">
                <a16:creationId xmlns:a16="http://schemas.microsoft.com/office/drawing/2014/main" id="{DA6B7213-EEAB-8948-8EDF-66F9A4544B97}"/>
              </a:ext>
            </a:extLst>
          </p:cNvPr>
          <p:cNvSpPr>
            <a:spLocks noGrp="1"/>
          </p:cNvSpPr>
          <p:nvPr>
            <p:ph type="sldNum" sz="quarter" idx="10"/>
          </p:nvPr>
        </p:nvSpPr>
        <p:spPr/>
        <p:txBody>
          <a:bodyPr/>
          <a:lstStyle/>
          <a:p>
            <a:fld id="{FCC6AD18-ACFC-2143-ADAA-25F63D5967FD}" type="slidenum">
              <a:rPr lang="en-US" smtClean="0"/>
              <a:t>32</a:t>
            </a:fld>
            <a:endParaRPr lang="en-US"/>
          </a:p>
        </p:txBody>
      </p:sp>
    </p:spTree>
    <p:extLst>
      <p:ext uri="{BB962C8B-B14F-4D97-AF65-F5344CB8AC3E}">
        <p14:creationId xmlns:p14="http://schemas.microsoft.com/office/powerpoint/2010/main" val="29545610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C1016A5-1A7D-ED47-8905-AF6383C46A42}"/>
              </a:ext>
            </a:extLst>
          </p:cNvPr>
          <p:cNvSpPr>
            <a:spLocks noGrp="1"/>
          </p:cNvSpPr>
          <p:nvPr>
            <p:ph type="title"/>
          </p:nvPr>
        </p:nvSpPr>
        <p:spPr/>
        <p:txBody>
          <a:bodyPr/>
          <a:lstStyle/>
          <a:p>
            <a:r>
              <a:rPr lang="en-US" dirty="0"/>
              <a:t>Example: Application Process</a:t>
            </a:r>
          </a:p>
        </p:txBody>
      </p:sp>
      <p:sp>
        <p:nvSpPr>
          <p:cNvPr id="9" name="TextBox 8">
            <a:extLst>
              <a:ext uri="{FF2B5EF4-FFF2-40B4-BE49-F238E27FC236}">
                <a16:creationId xmlns:a16="http://schemas.microsoft.com/office/drawing/2014/main" id="{D7F60778-BCFB-B847-9702-3851BE878CB5}"/>
              </a:ext>
            </a:extLst>
          </p:cNvPr>
          <p:cNvSpPr txBox="1"/>
          <p:nvPr/>
        </p:nvSpPr>
        <p:spPr>
          <a:xfrm>
            <a:off x="249315" y="1139286"/>
            <a:ext cx="1477348" cy="646331"/>
          </a:xfrm>
          <a:prstGeom prst="rect">
            <a:avLst/>
          </a:prstGeom>
          <a:noFill/>
        </p:spPr>
        <p:txBody>
          <a:bodyPr wrap="square" rtlCol="0">
            <a:spAutoFit/>
          </a:bodyPr>
          <a:lstStyle/>
          <a:p>
            <a:r>
              <a:rPr lang="en-US" sz="3600" b="1" dirty="0">
                <a:solidFill>
                  <a:srgbClr val="006097"/>
                </a:solidFill>
              </a:rPr>
              <a:t>This:</a:t>
            </a:r>
          </a:p>
        </p:txBody>
      </p:sp>
      <p:graphicFrame>
        <p:nvGraphicFramePr>
          <p:cNvPr id="4" name="Table 3">
            <a:extLst>
              <a:ext uri="{FF2B5EF4-FFF2-40B4-BE49-F238E27FC236}">
                <a16:creationId xmlns:a16="http://schemas.microsoft.com/office/drawing/2014/main" id="{2432A651-52FA-AA41-8402-76B013CDD155}"/>
              </a:ext>
            </a:extLst>
          </p:cNvPr>
          <p:cNvGraphicFramePr>
            <a:graphicFrameLocks noGrp="1"/>
          </p:cNvGraphicFramePr>
          <p:nvPr/>
        </p:nvGraphicFramePr>
        <p:xfrm>
          <a:off x="1856096" y="1301262"/>
          <a:ext cx="9726304" cy="3221282"/>
        </p:xfrm>
        <a:graphic>
          <a:graphicData uri="http://schemas.openxmlformats.org/drawingml/2006/table">
            <a:tbl>
              <a:tblPr firstRow="1"/>
              <a:tblGrid>
                <a:gridCol w="4094500">
                  <a:extLst>
                    <a:ext uri="{9D8B030D-6E8A-4147-A177-3AD203B41FA5}">
                      <a16:colId xmlns:a16="http://schemas.microsoft.com/office/drawing/2014/main" val="402788814"/>
                    </a:ext>
                  </a:extLst>
                </a:gridCol>
                <a:gridCol w="5631804">
                  <a:extLst>
                    <a:ext uri="{9D8B030D-6E8A-4147-A177-3AD203B41FA5}">
                      <a16:colId xmlns:a16="http://schemas.microsoft.com/office/drawing/2014/main" val="221140335"/>
                    </a:ext>
                  </a:extLst>
                </a:gridCol>
              </a:tblGrid>
              <a:tr h="580246">
                <a:tc>
                  <a:txBody>
                    <a:bodyPr/>
                    <a:lstStyle/>
                    <a:p>
                      <a:pPr algn="l" fontAlgn="t"/>
                      <a:r>
                        <a:rPr lang="en-US" sz="2000" b="1">
                          <a:effectLst/>
                        </a:rPr>
                        <a:t>If</a:t>
                      </a:r>
                      <a:endParaRPr lang="en-US" sz="200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EEEEE"/>
                    </a:solidFill>
                  </a:tcPr>
                </a:tc>
                <a:tc>
                  <a:txBody>
                    <a:bodyPr/>
                    <a:lstStyle/>
                    <a:p>
                      <a:pPr algn="l" fontAlgn="t"/>
                      <a:r>
                        <a:rPr lang="en-US" sz="2000" b="1" dirty="0">
                          <a:effectLst/>
                        </a:rPr>
                        <a:t>Then</a:t>
                      </a:r>
                      <a:endParaRPr lang="en-US" sz="2000" dirty="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EEEEE"/>
                    </a:solidFill>
                  </a:tcPr>
                </a:tc>
                <a:extLst>
                  <a:ext uri="{0D108BD9-81ED-4DB2-BD59-A6C34878D82A}">
                    <a16:rowId xmlns:a16="http://schemas.microsoft.com/office/drawing/2014/main" val="164244400"/>
                  </a:ext>
                </a:extLst>
              </a:tr>
              <a:tr h="1190422">
                <a:tc>
                  <a:txBody>
                    <a:bodyPr/>
                    <a:lstStyle/>
                    <a:p>
                      <a:pPr algn="l" fontAlgn="t"/>
                      <a:r>
                        <a:rPr lang="en-US" sz="2000" dirty="0">
                          <a:effectLst/>
                        </a:rPr>
                        <a:t>If you want to work in programing:</a:t>
                      </a: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t">
                        <a:buFont typeface="Arial" panose="020B0604020202020204" pitchFamily="34" charset="0"/>
                        <a:buChar char="•"/>
                      </a:pPr>
                      <a:r>
                        <a:rPr lang="en-US" sz="2000" dirty="0">
                          <a:effectLst/>
                        </a:rPr>
                        <a:t>Make a resume.</a:t>
                      </a:r>
                    </a:p>
                    <a:p>
                      <a:pPr algn="l" fontAlgn="t">
                        <a:buFont typeface="Arial" panose="020B0604020202020204" pitchFamily="34" charset="0"/>
                        <a:buChar char="•"/>
                      </a:pPr>
                      <a:r>
                        <a:rPr lang="en-US" sz="2000" dirty="0">
                          <a:effectLst/>
                        </a:rPr>
                        <a:t>Get some sample code that you wrote.</a:t>
                      </a:r>
                    </a:p>
                    <a:p>
                      <a:pPr algn="l" fontAlgn="t">
                        <a:buFont typeface="Arial" panose="020B0604020202020204" pitchFamily="34" charset="0"/>
                        <a:buChar char="•"/>
                      </a:pPr>
                      <a:r>
                        <a:rPr lang="en-US" sz="2000" dirty="0">
                          <a:effectLst/>
                        </a:rPr>
                        <a:t>Send them to </a:t>
                      </a:r>
                      <a:r>
                        <a:rPr lang="en-US" sz="2000" dirty="0" err="1">
                          <a:effectLst/>
                        </a:rPr>
                        <a:t>programing@example.com</a:t>
                      </a:r>
                      <a:r>
                        <a:rPr lang="en-US" sz="2000" dirty="0">
                          <a:effectLst/>
                        </a:rPr>
                        <a:t>.</a:t>
                      </a: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753997698"/>
                  </a:ext>
                </a:extLst>
              </a:tr>
              <a:tr h="1450614">
                <a:tc>
                  <a:txBody>
                    <a:bodyPr/>
                    <a:lstStyle/>
                    <a:p>
                      <a:pPr algn="l" fontAlgn="t"/>
                      <a:r>
                        <a:rPr lang="en-US" sz="2000" dirty="0">
                          <a:effectLst/>
                        </a:rPr>
                        <a:t>If you want to work in design:</a:t>
                      </a: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t">
                        <a:buFont typeface="Arial" panose="020B0604020202020204" pitchFamily="34" charset="0"/>
                        <a:buChar char="•"/>
                      </a:pPr>
                      <a:r>
                        <a:rPr lang="en-US" sz="2000" dirty="0">
                          <a:effectLst/>
                        </a:rPr>
                        <a:t>Make a resume.</a:t>
                      </a:r>
                    </a:p>
                    <a:p>
                      <a:pPr algn="l" fontAlgn="t">
                        <a:buFont typeface="Arial" panose="020B0604020202020204" pitchFamily="34" charset="0"/>
                        <a:buChar char="•"/>
                      </a:pPr>
                      <a:r>
                        <a:rPr lang="en-US" sz="2000" dirty="0">
                          <a:effectLst/>
                        </a:rPr>
                        <a:t>Get some sample pages that you designed.</a:t>
                      </a:r>
                    </a:p>
                    <a:p>
                      <a:pPr algn="l" fontAlgn="t">
                        <a:buFont typeface="Arial" panose="020B0604020202020204" pitchFamily="34" charset="0"/>
                        <a:buChar char="•"/>
                      </a:pPr>
                      <a:r>
                        <a:rPr lang="en-US" sz="2000" dirty="0">
                          <a:effectLst/>
                        </a:rPr>
                        <a:t>Send them to </a:t>
                      </a:r>
                      <a:r>
                        <a:rPr lang="en-US" sz="2000" dirty="0" err="1">
                          <a:effectLst/>
                        </a:rPr>
                        <a:t>design@example.com</a:t>
                      </a:r>
                      <a:r>
                        <a:rPr lang="en-US" sz="2000" dirty="0">
                          <a:effectLst/>
                        </a:rPr>
                        <a:t>.</a:t>
                      </a: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620010086"/>
                  </a:ext>
                </a:extLst>
              </a:tr>
            </a:tbl>
          </a:graphicData>
        </a:graphic>
      </p:graphicFrame>
      <p:sp>
        <p:nvSpPr>
          <p:cNvPr id="10" name="TextBox 9">
            <a:extLst>
              <a:ext uri="{FF2B5EF4-FFF2-40B4-BE49-F238E27FC236}">
                <a16:creationId xmlns:a16="http://schemas.microsoft.com/office/drawing/2014/main" id="{0C073492-DBF3-8B48-807B-EDB888095CA1}"/>
              </a:ext>
            </a:extLst>
          </p:cNvPr>
          <p:cNvSpPr txBox="1"/>
          <p:nvPr/>
        </p:nvSpPr>
        <p:spPr>
          <a:xfrm>
            <a:off x="127275" y="4698123"/>
            <a:ext cx="2166339" cy="646331"/>
          </a:xfrm>
          <a:prstGeom prst="rect">
            <a:avLst/>
          </a:prstGeom>
          <a:noFill/>
        </p:spPr>
        <p:txBody>
          <a:bodyPr wrap="square" rtlCol="0">
            <a:spAutoFit/>
          </a:bodyPr>
          <a:lstStyle>
            <a:defPPr>
              <a:defRPr lang="en-US"/>
            </a:defPPr>
            <a:lvl1pPr>
              <a:defRPr sz="3600" b="1">
                <a:solidFill>
                  <a:schemeClr val="accent6">
                    <a:lumMod val="75000"/>
                  </a:schemeClr>
                </a:solidFill>
              </a:defRPr>
            </a:lvl1pPr>
          </a:lstStyle>
          <a:p>
            <a:r>
              <a:rPr lang="en-US" dirty="0">
                <a:solidFill>
                  <a:srgbClr val="006097"/>
                </a:solidFill>
              </a:rPr>
              <a:t>Not:</a:t>
            </a:r>
          </a:p>
        </p:txBody>
      </p:sp>
      <p:sp>
        <p:nvSpPr>
          <p:cNvPr id="7" name="TextBox 6">
            <a:extLst>
              <a:ext uri="{FF2B5EF4-FFF2-40B4-BE49-F238E27FC236}">
                <a16:creationId xmlns:a16="http://schemas.microsoft.com/office/drawing/2014/main" id="{DA4337CA-68DF-BC48-B316-E145300B4700}"/>
              </a:ext>
            </a:extLst>
          </p:cNvPr>
          <p:cNvSpPr txBox="1"/>
          <p:nvPr/>
        </p:nvSpPr>
        <p:spPr>
          <a:xfrm>
            <a:off x="1856096" y="4698123"/>
            <a:ext cx="9967195" cy="1569660"/>
          </a:xfrm>
          <a:prstGeom prst="rect">
            <a:avLst/>
          </a:prstGeom>
          <a:noFill/>
        </p:spPr>
        <p:txBody>
          <a:bodyPr wrap="square">
            <a:spAutoFit/>
          </a:bodyPr>
          <a:lstStyle/>
          <a:p>
            <a:pPr algn="l">
              <a:spcAft>
                <a:spcPts val="600"/>
              </a:spcAft>
            </a:pPr>
            <a:r>
              <a:rPr lang="en-US" sz="2400" b="0" i="0" dirty="0">
                <a:solidFill>
                  <a:srgbClr val="000000"/>
                </a:solidFill>
                <a:effectLst/>
                <a:latin typeface="Arial" panose="020B0604020202020204" pitchFamily="34" charset="0"/>
              </a:rPr>
              <a:t>If you want to work in programing, write to </a:t>
            </a:r>
            <a:r>
              <a:rPr lang="en-US" sz="2400" b="0" i="0" dirty="0" err="1">
                <a:solidFill>
                  <a:srgbClr val="000000"/>
                </a:solidFill>
                <a:effectLst/>
                <a:latin typeface="Arial" panose="020B0604020202020204" pitchFamily="34" charset="0"/>
              </a:rPr>
              <a:t>programing@example.com</a:t>
            </a:r>
            <a:r>
              <a:rPr lang="en-US" sz="2400" b="0" i="0" dirty="0">
                <a:solidFill>
                  <a:srgbClr val="000000"/>
                </a:solidFill>
                <a:effectLst/>
                <a:latin typeface="Arial" panose="020B0604020202020204" pitchFamily="34" charset="0"/>
              </a:rPr>
              <a:t> with a resume and sample code that you wrote. If you want to work in design, write to </a:t>
            </a:r>
            <a:r>
              <a:rPr lang="en-US" sz="2400" b="0" i="0" dirty="0" err="1">
                <a:solidFill>
                  <a:srgbClr val="000000"/>
                </a:solidFill>
                <a:effectLst/>
                <a:latin typeface="Arial" panose="020B0604020202020204" pitchFamily="34" charset="0"/>
              </a:rPr>
              <a:t>design@example.com</a:t>
            </a:r>
            <a:r>
              <a:rPr lang="en-US" sz="2400" b="0" i="0" dirty="0">
                <a:solidFill>
                  <a:srgbClr val="000000"/>
                </a:solidFill>
                <a:effectLst/>
                <a:latin typeface="Arial" panose="020B0604020202020204" pitchFamily="34" charset="0"/>
              </a:rPr>
              <a:t> with a resume and sample pages.</a:t>
            </a:r>
          </a:p>
        </p:txBody>
      </p:sp>
      <p:sp>
        <p:nvSpPr>
          <p:cNvPr id="13" name="Slide Number Placeholder 12">
            <a:extLst>
              <a:ext uri="{FF2B5EF4-FFF2-40B4-BE49-F238E27FC236}">
                <a16:creationId xmlns:a16="http://schemas.microsoft.com/office/drawing/2014/main" id="{EA1E2B89-1A39-9746-B6EE-04D14570F773}"/>
              </a:ext>
            </a:extLst>
          </p:cNvPr>
          <p:cNvSpPr>
            <a:spLocks noGrp="1"/>
          </p:cNvSpPr>
          <p:nvPr>
            <p:ph type="sldNum" sz="quarter" idx="10"/>
          </p:nvPr>
        </p:nvSpPr>
        <p:spPr/>
        <p:txBody>
          <a:bodyPr/>
          <a:lstStyle/>
          <a:p>
            <a:fld id="{FCC6AD18-ACFC-2143-ADAA-25F63D5967FD}" type="slidenum">
              <a:rPr lang="en-US" smtClean="0"/>
              <a:t>33</a:t>
            </a:fld>
            <a:endParaRPr lang="en-US"/>
          </a:p>
        </p:txBody>
      </p:sp>
    </p:spTree>
    <p:extLst>
      <p:ext uri="{BB962C8B-B14F-4D97-AF65-F5344CB8AC3E}">
        <p14:creationId xmlns:p14="http://schemas.microsoft.com/office/powerpoint/2010/main" val="26227380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84186" y="166977"/>
            <a:ext cx="11456023" cy="544744"/>
          </a:xfrm>
        </p:spPr>
        <p:txBody>
          <a:bodyPr/>
          <a:lstStyle/>
          <a:p>
            <a:r>
              <a:rPr lang="en-US" sz="3200" dirty="0"/>
              <a:t>Tal: Student with Dyslexia, Impaired Eye Hand Coordination</a:t>
            </a:r>
          </a:p>
        </p:txBody>
      </p:sp>
      <p:pic>
        <p:nvPicPr>
          <p:cNvPr id="9" name="Content Placeholder 4" descr="Caucasian student with blond hair and a black jacket sitting at a table holding a phone. ">
            <a:extLst>
              <a:ext uri="{FF2B5EF4-FFF2-40B4-BE49-F238E27FC236}">
                <a16:creationId xmlns:a16="http://schemas.microsoft.com/office/drawing/2014/main" id="{736BD073-F8A2-A146-93B3-8EA6A86482CD}"/>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bwMode="auto">
          <a:xfrm>
            <a:off x="285891" y="1226593"/>
            <a:ext cx="3799411" cy="4510530"/>
          </a:xfrm>
          <a:prstGeom prst="rect">
            <a:avLst/>
          </a:prstGeom>
          <a:noFill/>
          <a:ln>
            <a:solidFill>
              <a:srgbClr val="000000">
                <a:lumMod val="65000"/>
                <a:lumOff val="35000"/>
              </a:srgbClr>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314344" cy="4708981"/>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As a slow reader it takes me ages to read through badly structured text and I often miss important information.</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 newsletter has headings so I can find the important information quickly.</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 </a:t>
            </a:r>
          </a:p>
          <a:p>
            <a:pPr marL="285750" indent="-285750">
              <a:buFont typeface="Arial" panose="020B0604020202020204" pitchFamily="34" charset="0"/>
              <a:buChar char="•"/>
            </a:pPr>
            <a:r>
              <a:rPr lang="en-US" sz="2000" dirty="0">
                <a:solidFill>
                  <a:srgbClr val="000000"/>
                </a:solidFill>
              </a:rPr>
              <a:t>Make it easy to find the most important tasks and features of the site</a:t>
            </a:r>
          </a:p>
          <a:p>
            <a:pPr marL="285750" indent="-285750">
              <a:buFont typeface="Arial" panose="020B0604020202020204" pitchFamily="34" charset="0"/>
              <a:buChar char="•"/>
            </a:pPr>
            <a:r>
              <a:rPr lang="en-US" sz="2000" dirty="0">
                <a:solidFill>
                  <a:srgbClr val="000000"/>
                </a:solidFill>
              </a:rPr>
              <a:t>Make it easy to find the most important actions and information on the page</a:t>
            </a:r>
          </a:p>
          <a:p>
            <a:pPr marL="285750" indent="-285750">
              <a:buFont typeface="Arial" panose="020B0604020202020204" pitchFamily="34" charset="0"/>
              <a:buChar char="•"/>
            </a:pPr>
            <a:r>
              <a:rPr lang="en-US" sz="2000" dirty="0">
                <a:solidFill>
                  <a:srgbClr val="000000"/>
                </a:solidFill>
              </a:rPr>
              <a:t>Provide a login that does not rely on memory or other cognitive skills</a:t>
            </a:r>
          </a:p>
          <a:p>
            <a:pPr marL="285750" indent="-285750">
              <a:buFont typeface="Arial" panose="020B0604020202020204" pitchFamily="34" charset="0"/>
              <a:buChar char="•"/>
            </a:pPr>
            <a:r>
              <a:rPr lang="en-US" sz="2000" dirty="0">
                <a:solidFill>
                  <a:srgbClr val="000000"/>
                </a:solidFill>
              </a:rPr>
              <a:t>Allow the user a simple, single step, login</a:t>
            </a:r>
          </a:p>
          <a:p>
            <a:pPr marL="285750" indent="-285750">
              <a:buFont typeface="Arial" panose="020B0604020202020204" pitchFamily="34" charset="0"/>
              <a:buChar char="•"/>
            </a:pPr>
            <a:r>
              <a:rPr lang="en-US" sz="2000" dirty="0">
                <a:solidFill>
                  <a:srgbClr val="000000"/>
                </a:solidFill>
              </a:rPr>
              <a:t>Provide a login alternative with less words</a:t>
            </a:r>
            <a:endParaRPr lang="en-US" sz="2000" i="0" dirty="0">
              <a:solidFill>
                <a:srgbClr val="000000"/>
              </a:solidFill>
              <a:effectLst/>
              <a:latin typeface="Arial" panose="020B0604020202020204" pitchFamily="34" charset="0"/>
            </a:endParaRPr>
          </a:p>
        </p:txBody>
      </p:sp>
      <p:sp>
        <p:nvSpPr>
          <p:cNvPr id="6" name="Slide Number Placeholder 5">
            <a:extLst>
              <a:ext uri="{FF2B5EF4-FFF2-40B4-BE49-F238E27FC236}">
                <a16:creationId xmlns:a16="http://schemas.microsoft.com/office/drawing/2014/main" id="{38B3E730-2F75-C143-B174-D4C1A2DE3DD0}"/>
              </a:ext>
            </a:extLst>
          </p:cNvPr>
          <p:cNvSpPr>
            <a:spLocks noGrp="1"/>
          </p:cNvSpPr>
          <p:nvPr>
            <p:ph type="sldNum" sz="quarter" idx="10"/>
          </p:nvPr>
        </p:nvSpPr>
        <p:spPr/>
        <p:txBody>
          <a:bodyPr/>
          <a:lstStyle/>
          <a:p>
            <a:fld id="{FCC6AD18-ACFC-2143-ADAA-25F63D5967FD}" type="slidenum">
              <a:rPr lang="en-US" smtClean="0"/>
              <a:t>34</a:t>
            </a:fld>
            <a:endParaRPr lang="en-US"/>
          </a:p>
        </p:txBody>
      </p:sp>
    </p:spTree>
    <p:extLst>
      <p:ext uri="{BB962C8B-B14F-4D97-AF65-F5344CB8AC3E}">
        <p14:creationId xmlns:p14="http://schemas.microsoft.com/office/powerpoint/2010/main" val="6566020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C67-CCBE-3D45-92C1-FDA46BFEB589}"/>
              </a:ext>
            </a:extLst>
          </p:cNvPr>
          <p:cNvSpPr>
            <a:spLocks noGrp="1"/>
          </p:cNvSpPr>
          <p:nvPr>
            <p:ph type="title"/>
          </p:nvPr>
        </p:nvSpPr>
        <p:spPr>
          <a:xfrm>
            <a:off x="484095" y="22744"/>
            <a:ext cx="10972800" cy="544744"/>
          </a:xfrm>
        </p:spPr>
        <p:txBody>
          <a:bodyPr/>
          <a:lstStyle/>
          <a:p>
            <a:r>
              <a:rPr lang="en-US" dirty="0"/>
              <a:t>Provide a Login that Does Not Rely on Memory or Other Cognitive Skills</a:t>
            </a:r>
          </a:p>
        </p:txBody>
      </p:sp>
      <p:sp>
        <p:nvSpPr>
          <p:cNvPr id="3" name="Content Placeholder 2">
            <a:extLst>
              <a:ext uri="{FF2B5EF4-FFF2-40B4-BE49-F238E27FC236}">
                <a16:creationId xmlns:a16="http://schemas.microsoft.com/office/drawing/2014/main" id="{778436A8-6A9A-D34A-8ACF-BB2B482B3C09}"/>
              </a:ext>
            </a:extLst>
          </p:cNvPr>
          <p:cNvSpPr>
            <a:spLocks noGrp="1"/>
          </p:cNvSpPr>
          <p:nvPr>
            <p:ph idx="1"/>
          </p:nvPr>
        </p:nvSpPr>
        <p:spPr/>
        <p:txBody>
          <a:bodyPr/>
          <a:lstStyle/>
          <a:p>
            <a:pPr marL="0" indent="0">
              <a:buNone/>
            </a:pPr>
            <a:r>
              <a:rPr lang="en-US" dirty="0"/>
              <a:t>Users can login, register, and reset credentials, without having more cognitive abilities then they need to use a simple web page. </a:t>
            </a:r>
          </a:p>
          <a:p>
            <a:pPr marL="0" indent="0">
              <a:buNone/>
            </a:pPr>
            <a:r>
              <a:rPr lang="en-US" dirty="0"/>
              <a:t>They do not have to:</a:t>
            </a:r>
          </a:p>
          <a:p>
            <a:pPr marL="342900" lvl="1" indent="-342900">
              <a:buClr>
                <a:srgbClr val="006097"/>
              </a:buClr>
              <a:buFont typeface="Arial" panose="020B0604020202020204" pitchFamily="34" charset="0"/>
              <a:buChar char="•"/>
            </a:pPr>
            <a:r>
              <a:rPr lang="en-US" dirty="0"/>
              <a:t>memorize character strings,</a:t>
            </a:r>
          </a:p>
          <a:p>
            <a:pPr marL="342900" lvl="1" indent="-342900">
              <a:buClr>
                <a:srgbClr val="006097"/>
              </a:buClr>
              <a:buFont typeface="Arial" panose="020B0604020202020204" pitchFamily="34" charset="0"/>
              <a:buChar char="•"/>
            </a:pPr>
            <a:r>
              <a:rPr lang="en-US" dirty="0"/>
              <a:t>perform calculations,</a:t>
            </a:r>
          </a:p>
          <a:p>
            <a:pPr marL="342900" lvl="1" indent="-342900">
              <a:buClr>
                <a:srgbClr val="006097"/>
              </a:buClr>
              <a:buFont typeface="Arial" panose="020B0604020202020204" pitchFamily="34" charset="0"/>
              <a:buChar char="•"/>
            </a:pPr>
            <a:r>
              <a:rPr lang="en-US" dirty="0"/>
              <a:t>copy content,</a:t>
            </a:r>
          </a:p>
          <a:p>
            <a:pPr marL="342900" lvl="1" indent="-342900">
              <a:buClr>
                <a:srgbClr val="006097"/>
              </a:buClr>
              <a:buFont typeface="Arial" panose="020B0604020202020204" pitchFamily="34" charset="0"/>
              <a:buChar char="•"/>
            </a:pPr>
            <a:r>
              <a:rPr lang="en-US" dirty="0"/>
              <a:t>answer puzzles,</a:t>
            </a:r>
          </a:p>
          <a:p>
            <a:pPr marL="342900" lvl="1" indent="-342900">
              <a:buClr>
                <a:srgbClr val="006097"/>
              </a:buClr>
              <a:buFont typeface="Arial" panose="020B0604020202020204" pitchFamily="34" charset="0"/>
              <a:buChar char="•"/>
            </a:pPr>
            <a:r>
              <a:rPr lang="en-US" dirty="0"/>
              <a:t>reliably reproduce gestures, or</a:t>
            </a:r>
          </a:p>
          <a:p>
            <a:pPr marL="342900" lvl="1" indent="-342900">
              <a:buClr>
                <a:srgbClr val="006097"/>
              </a:buClr>
              <a:buFont typeface="Arial" panose="020B0604020202020204" pitchFamily="34" charset="0"/>
              <a:buChar char="•"/>
            </a:pPr>
            <a:r>
              <a:rPr lang="en-US" dirty="0"/>
              <a:t>recognize characters presented on screen, and then enter them into an input field.</a:t>
            </a:r>
          </a:p>
        </p:txBody>
      </p:sp>
      <p:sp>
        <p:nvSpPr>
          <p:cNvPr id="4" name="Slide Number Placeholder 3">
            <a:extLst>
              <a:ext uri="{FF2B5EF4-FFF2-40B4-BE49-F238E27FC236}">
                <a16:creationId xmlns:a16="http://schemas.microsoft.com/office/drawing/2014/main" id="{4D640497-CC37-4B4A-A18C-AF8852DF8B54}"/>
              </a:ext>
            </a:extLst>
          </p:cNvPr>
          <p:cNvSpPr>
            <a:spLocks noGrp="1"/>
          </p:cNvSpPr>
          <p:nvPr>
            <p:ph type="sldNum" sz="quarter" idx="10"/>
          </p:nvPr>
        </p:nvSpPr>
        <p:spPr/>
        <p:txBody>
          <a:bodyPr/>
          <a:lstStyle/>
          <a:p>
            <a:fld id="{FCC6AD18-ACFC-2143-ADAA-25F63D5967FD}" type="slidenum">
              <a:rPr lang="en-US" smtClean="0"/>
              <a:t>35</a:t>
            </a:fld>
            <a:endParaRPr lang="en-US"/>
          </a:p>
        </p:txBody>
      </p:sp>
    </p:spTree>
    <p:extLst>
      <p:ext uri="{BB962C8B-B14F-4D97-AF65-F5344CB8AC3E}">
        <p14:creationId xmlns:p14="http://schemas.microsoft.com/office/powerpoint/2010/main" val="1262207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p:txBody>
          <a:bodyPr/>
          <a:lstStyle/>
          <a:p>
            <a:r>
              <a:rPr lang="en-US" dirty="0"/>
              <a:t>Yuki: A Yoga Teacher who has AD(H)D</a:t>
            </a:r>
          </a:p>
        </p:txBody>
      </p:sp>
      <p:pic>
        <p:nvPicPr>
          <p:cNvPr id="10" name="Content Placeholder 6" descr="Japanese woman in a tshirt and leggings, standing in a tree pose with one leg up and her arms in the air. ">
            <a:extLst>
              <a:ext uri="{FF2B5EF4-FFF2-40B4-BE49-F238E27FC236}">
                <a16:creationId xmlns:a16="http://schemas.microsoft.com/office/drawing/2014/main" id="{AC006533-99E1-6442-B57E-E3C4DBAF88E3}"/>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bwMode="auto">
          <a:xfrm>
            <a:off x="619432" y="1301262"/>
            <a:ext cx="3156155" cy="466637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extLst>
              <a:ext uri="{FF2B5EF4-FFF2-40B4-BE49-F238E27FC236}">
                <a16:creationId xmlns:a16="http://schemas.microsoft.com/office/drawing/2014/main" id="{725AB4DF-2057-2C48-B120-17496103B8B8}"/>
              </a:ext>
            </a:extLst>
          </p:cNvPr>
          <p:cNvSpPr txBox="1"/>
          <p:nvPr/>
        </p:nvSpPr>
        <p:spPr>
          <a:xfrm>
            <a:off x="4166923" y="1301262"/>
            <a:ext cx="7405645" cy="4370427"/>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As a slow reader it takes me ages to read through badly structured text and I often miss important information.</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 newsletter has headings so I can find the important information quickly.</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 </a:t>
            </a:r>
          </a:p>
          <a:p>
            <a:pPr marL="285750" indent="-285750">
              <a:buFont typeface="Arial" panose="020B0604020202020204" pitchFamily="34" charset="0"/>
              <a:buChar char="•"/>
            </a:pPr>
            <a:r>
              <a:rPr lang="en-US" sz="2000" dirty="0">
                <a:solidFill>
                  <a:srgbClr val="000000"/>
                </a:solidFill>
              </a:rPr>
              <a:t>Break media into chunks</a:t>
            </a:r>
          </a:p>
          <a:p>
            <a:pPr marL="285750" indent="-285750">
              <a:buFont typeface="Arial" panose="020B0604020202020204" pitchFamily="34" charset="0"/>
              <a:buChar char="•"/>
            </a:pPr>
            <a:r>
              <a:rPr lang="en-US" sz="2000" dirty="0">
                <a:solidFill>
                  <a:srgbClr val="000000"/>
                </a:solidFill>
              </a:rPr>
              <a:t>Provide summary of long documents and media</a:t>
            </a:r>
          </a:p>
          <a:p>
            <a:pPr marL="285750" indent="-285750">
              <a:buFont typeface="Arial" panose="020B0604020202020204" pitchFamily="34" charset="0"/>
              <a:buChar char="•"/>
            </a:pPr>
            <a:r>
              <a:rPr lang="en-US" sz="2000" dirty="0">
                <a:solidFill>
                  <a:srgbClr val="000000"/>
                </a:solidFill>
              </a:rPr>
              <a:t>Limit interruptions</a:t>
            </a:r>
          </a:p>
          <a:p>
            <a:pPr marL="285750" indent="-285750">
              <a:buFont typeface="Arial" panose="020B0604020202020204" pitchFamily="34" charset="0"/>
              <a:buChar char="•"/>
            </a:pPr>
            <a:r>
              <a:rPr lang="en-US" sz="2000" dirty="0">
                <a:solidFill>
                  <a:srgbClr val="000000"/>
                </a:solidFill>
              </a:rPr>
              <a:t>Avoid too much content</a:t>
            </a:r>
          </a:p>
          <a:p>
            <a:pPr marL="285750" indent="-285750">
              <a:buFont typeface="Arial" panose="020B0604020202020204" pitchFamily="34" charset="0"/>
              <a:buChar char="•"/>
            </a:pPr>
            <a:r>
              <a:rPr lang="en-US" sz="2000" dirty="0">
                <a:solidFill>
                  <a:srgbClr val="000000"/>
                </a:solidFill>
              </a:rPr>
              <a:t>Provide information so a user can complete and prepare for a task</a:t>
            </a:r>
          </a:p>
          <a:p>
            <a:pPr marL="285750" indent="-285750">
              <a:buFont typeface="Arial" panose="020B0604020202020204" pitchFamily="34" charset="0"/>
              <a:buChar char="•"/>
            </a:pPr>
            <a:r>
              <a:rPr lang="en-US" sz="2000" dirty="0">
                <a:solidFill>
                  <a:srgbClr val="000000"/>
                </a:solidFill>
              </a:rPr>
              <a:t>Make short critical paths</a:t>
            </a:r>
            <a:endParaRPr lang="en-US" sz="2000" i="0" dirty="0">
              <a:solidFill>
                <a:srgbClr val="000000"/>
              </a:solidFill>
              <a:effectLst/>
              <a:latin typeface="Arial" panose="020B0604020202020204" pitchFamily="34" charset="0"/>
            </a:endParaRPr>
          </a:p>
        </p:txBody>
      </p:sp>
      <p:sp>
        <p:nvSpPr>
          <p:cNvPr id="9" name="Slide Number Placeholder 8">
            <a:extLst>
              <a:ext uri="{FF2B5EF4-FFF2-40B4-BE49-F238E27FC236}">
                <a16:creationId xmlns:a16="http://schemas.microsoft.com/office/drawing/2014/main" id="{82A40776-DECA-FF43-A357-B40862994E94}"/>
              </a:ext>
            </a:extLst>
          </p:cNvPr>
          <p:cNvSpPr>
            <a:spLocks noGrp="1"/>
          </p:cNvSpPr>
          <p:nvPr>
            <p:ph type="sldNum" sz="quarter" idx="10"/>
          </p:nvPr>
        </p:nvSpPr>
        <p:spPr/>
        <p:txBody>
          <a:bodyPr/>
          <a:lstStyle/>
          <a:p>
            <a:fld id="{FCC6AD18-ACFC-2143-ADAA-25F63D5967FD}" type="slidenum">
              <a:rPr lang="en-US" smtClean="0"/>
              <a:t>36</a:t>
            </a:fld>
            <a:endParaRPr lang="en-US"/>
          </a:p>
        </p:txBody>
      </p:sp>
    </p:spTree>
    <p:extLst>
      <p:ext uri="{BB962C8B-B14F-4D97-AF65-F5344CB8AC3E}">
        <p14:creationId xmlns:p14="http://schemas.microsoft.com/office/powerpoint/2010/main" val="312947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C67-CCBE-3D45-92C1-FDA46BFEB589}"/>
              </a:ext>
            </a:extLst>
          </p:cNvPr>
          <p:cNvSpPr>
            <a:spLocks noGrp="1"/>
          </p:cNvSpPr>
          <p:nvPr>
            <p:ph type="title"/>
          </p:nvPr>
        </p:nvSpPr>
        <p:spPr/>
        <p:txBody>
          <a:bodyPr/>
          <a:lstStyle/>
          <a:p>
            <a:r>
              <a:rPr lang="en-US" dirty="0"/>
              <a:t>Break Media into Chunks </a:t>
            </a:r>
          </a:p>
        </p:txBody>
      </p:sp>
      <p:sp>
        <p:nvSpPr>
          <p:cNvPr id="3" name="Content Placeholder 2">
            <a:extLst>
              <a:ext uri="{FF2B5EF4-FFF2-40B4-BE49-F238E27FC236}">
                <a16:creationId xmlns:a16="http://schemas.microsoft.com/office/drawing/2014/main" id="{778436A8-6A9A-D34A-8ACF-BB2B482B3C09}"/>
              </a:ext>
            </a:extLst>
          </p:cNvPr>
          <p:cNvSpPr>
            <a:spLocks noGrp="1"/>
          </p:cNvSpPr>
          <p:nvPr>
            <p:ph idx="1"/>
          </p:nvPr>
        </p:nvSpPr>
        <p:spPr/>
        <p:txBody>
          <a:bodyPr/>
          <a:lstStyle/>
          <a:p>
            <a:r>
              <a:rPr lang="en-US" dirty="0"/>
              <a:t>Provide a logical organization and structure that is easy to navigate.</a:t>
            </a:r>
          </a:p>
          <a:p>
            <a:pPr lvl="1"/>
            <a:endParaRPr lang="en-US" dirty="0"/>
          </a:p>
          <a:p>
            <a:pPr lvl="1"/>
            <a:r>
              <a:rPr lang="en-US" dirty="0"/>
              <a:t>Divide long pieces of media into segments that are:</a:t>
            </a:r>
          </a:p>
          <a:p>
            <a:pPr marL="457200" lvl="1" indent="-457200">
              <a:buClr>
                <a:srgbClr val="006097"/>
              </a:buClr>
              <a:buFont typeface="Arial" panose="020B0604020202020204" pitchFamily="34" charset="0"/>
              <a:buChar char="•"/>
            </a:pPr>
            <a:r>
              <a:rPr lang="en-US" dirty="0"/>
              <a:t>logical,</a:t>
            </a:r>
          </a:p>
          <a:p>
            <a:pPr marL="457200" lvl="1" indent="-457200">
              <a:buClr>
                <a:srgbClr val="006097"/>
              </a:buClr>
              <a:buFont typeface="Arial" panose="020B0604020202020204" pitchFamily="34" charset="0"/>
              <a:buChar char="•"/>
            </a:pPr>
            <a:r>
              <a:rPr lang="en-US" dirty="0"/>
              <a:t>short,</a:t>
            </a:r>
          </a:p>
          <a:p>
            <a:pPr marL="457200" lvl="1" indent="-457200">
              <a:buClr>
                <a:srgbClr val="006097"/>
              </a:buClr>
              <a:buFont typeface="Arial" panose="020B0604020202020204" pitchFamily="34" charset="0"/>
              <a:buChar char="•"/>
            </a:pPr>
            <a:r>
              <a:rPr lang="en-US" dirty="0"/>
              <a:t>labeled,</a:t>
            </a:r>
          </a:p>
          <a:p>
            <a:pPr marL="457200" lvl="1" indent="-457200">
              <a:buClr>
                <a:srgbClr val="006097"/>
              </a:buClr>
              <a:buFont typeface="Arial" panose="020B0604020202020204" pitchFamily="34" charset="0"/>
              <a:buChar char="•"/>
            </a:pPr>
            <a:r>
              <a:rPr lang="en-US" dirty="0"/>
              <a:t>easy to identify, and</a:t>
            </a:r>
          </a:p>
          <a:p>
            <a:pPr marL="457200" lvl="1" indent="-457200">
              <a:buClr>
                <a:srgbClr val="006097"/>
              </a:buClr>
              <a:buFont typeface="Arial" panose="020B0604020202020204" pitchFamily="34" charset="0"/>
              <a:buChar char="•"/>
            </a:pPr>
            <a:r>
              <a:rPr lang="en-US" dirty="0"/>
              <a:t>easy to reach or jump to</a:t>
            </a:r>
          </a:p>
        </p:txBody>
      </p:sp>
      <p:sp>
        <p:nvSpPr>
          <p:cNvPr id="4" name="Slide Number Placeholder 3">
            <a:extLst>
              <a:ext uri="{FF2B5EF4-FFF2-40B4-BE49-F238E27FC236}">
                <a16:creationId xmlns:a16="http://schemas.microsoft.com/office/drawing/2014/main" id="{286E0916-48CC-5042-AEBD-0C470036E4AB}"/>
              </a:ext>
            </a:extLst>
          </p:cNvPr>
          <p:cNvSpPr>
            <a:spLocks noGrp="1"/>
          </p:cNvSpPr>
          <p:nvPr>
            <p:ph type="sldNum" sz="quarter" idx="10"/>
          </p:nvPr>
        </p:nvSpPr>
        <p:spPr/>
        <p:txBody>
          <a:bodyPr/>
          <a:lstStyle/>
          <a:p>
            <a:fld id="{FCC6AD18-ACFC-2143-ADAA-25F63D5967FD}" type="slidenum">
              <a:rPr lang="en-US" smtClean="0"/>
              <a:t>37</a:t>
            </a:fld>
            <a:endParaRPr lang="en-US"/>
          </a:p>
        </p:txBody>
      </p:sp>
    </p:spTree>
    <p:extLst>
      <p:ext uri="{BB962C8B-B14F-4D97-AF65-F5344CB8AC3E}">
        <p14:creationId xmlns:p14="http://schemas.microsoft.com/office/powerpoint/2010/main" val="34202775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2D682-3E5D-6D43-B01A-0FB14D5076FB}"/>
              </a:ext>
            </a:extLst>
          </p:cNvPr>
          <p:cNvSpPr>
            <a:spLocks noGrp="1"/>
          </p:cNvSpPr>
          <p:nvPr>
            <p:ph type="title"/>
          </p:nvPr>
        </p:nvSpPr>
        <p:spPr/>
        <p:txBody>
          <a:bodyPr/>
          <a:lstStyle/>
          <a:p>
            <a:r>
              <a:rPr lang="en-US" dirty="0"/>
              <a:t>Examples: Brunswick Museum and Yoga Video</a:t>
            </a:r>
          </a:p>
        </p:txBody>
      </p:sp>
      <p:pic>
        <p:nvPicPr>
          <p:cNvPr id="2" name="Picture 1" descr="Screenshot of Brunswick Video listing. They broke up their video content into segments including Geology, Native Americans, and Names of Brunswick. ">
            <a:extLst>
              <a:ext uri="{FF2B5EF4-FFF2-40B4-BE49-F238E27FC236}">
                <a16:creationId xmlns:a16="http://schemas.microsoft.com/office/drawing/2014/main" id="{BF405F6E-A864-834C-B6B8-C930075EC783}"/>
              </a:ext>
            </a:extLst>
          </p:cNvPr>
          <p:cNvPicPr>
            <a:picLocks noChangeAspect="1"/>
          </p:cNvPicPr>
          <p:nvPr/>
        </p:nvPicPr>
        <p:blipFill>
          <a:blip r:embed="rId2"/>
          <a:stretch>
            <a:fillRect/>
          </a:stretch>
        </p:blipFill>
        <p:spPr>
          <a:xfrm>
            <a:off x="50423" y="1340182"/>
            <a:ext cx="3836916" cy="5374611"/>
          </a:xfrm>
          <a:prstGeom prst="rect">
            <a:avLst/>
          </a:prstGeom>
        </p:spPr>
      </p:pic>
      <p:pic>
        <p:nvPicPr>
          <p:cNvPr id="4" name="Picture 3" descr="5 day fit Yoga. Menu 1, 2, 3, 4, and 5.">
            <a:extLst>
              <a:ext uri="{FF2B5EF4-FFF2-40B4-BE49-F238E27FC236}">
                <a16:creationId xmlns:a16="http://schemas.microsoft.com/office/drawing/2014/main" id="{254D0105-484D-A74C-9604-016025745F29}"/>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3887339" y="1340182"/>
            <a:ext cx="8065827" cy="4501061"/>
          </a:xfrm>
          <a:prstGeom prst="rect">
            <a:avLst/>
          </a:prstGeom>
        </p:spPr>
      </p:pic>
      <p:sp>
        <p:nvSpPr>
          <p:cNvPr id="7" name="Slide Number Placeholder 6">
            <a:extLst>
              <a:ext uri="{FF2B5EF4-FFF2-40B4-BE49-F238E27FC236}">
                <a16:creationId xmlns:a16="http://schemas.microsoft.com/office/drawing/2014/main" id="{243FCC53-714B-A84F-9CA1-462156C2D6D2}"/>
              </a:ext>
            </a:extLst>
          </p:cNvPr>
          <p:cNvSpPr>
            <a:spLocks noGrp="1"/>
          </p:cNvSpPr>
          <p:nvPr>
            <p:ph type="sldNum" sz="quarter" idx="10"/>
          </p:nvPr>
        </p:nvSpPr>
        <p:spPr/>
        <p:txBody>
          <a:bodyPr/>
          <a:lstStyle/>
          <a:p>
            <a:fld id="{FCC6AD18-ACFC-2143-ADAA-25F63D5967FD}" type="slidenum">
              <a:rPr lang="en-US" smtClean="0"/>
              <a:t>38</a:t>
            </a:fld>
            <a:endParaRPr lang="en-US"/>
          </a:p>
        </p:txBody>
      </p:sp>
    </p:spTree>
    <p:extLst>
      <p:ext uri="{BB962C8B-B14F-4D97-AF65-F5344CB8AC3E}">
        <p14:creationId xmlns:p14="http://schemas.microsoft.com/office/powerpoint/2010/main" val="23886664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72B36-6FF4-3B42-B2FA-E685CAEAB3AE}"/>
              </a:ext>
            </a:extLst>
          </p:cNvPr>
          <p:cNvSpPr>
            <a:spLocks noGrp="1"/>
          </p:cNvSpPr>
          <p:nvPr>
            <p:ph type="title"/>
          </p:nvPr>
        </p:nvSpPr>
        <p:spPr/>
        <p:txBody>
          <a:bodyPr/>
          <a:lstStyle/>
          <a:p>
            <a:r>
              <a:rPr lang="en-US" dirty="0"/>
              <a:t>Plain Language / Clear Language</a:t>
            </a:r>
          </a:p>
        </p:txBody>
      </p:sp>
      <p:sp>
        <p:nvSpPr>
          <p:cNvPr id="3" name="Content Placeholder 2">
            <a:extLst>
              <a:ext uri="{FF2B5EF4-FFF2-40B4-BE49-F238E27FC236}">
                <a16:creationId xmlns:a16="http://schemas.microsoft.com/office/drawing/2014/main" id="{9531CD40-FD2E-934E-B08C-8B1E66AD639A}"/>
              </a:ext>
            </a:extLst>
          </p:cNvPr>
          <p:cNvSpPr>
            <a:spLocks noGrp="1"/>
          </p:cNvSpPr>
          <p:nvPr>
            <p:ph idx="1"/>
          </p:nvPr>
        </p:nvSpPr>
        <p:spPr/>
        <p:txBody>
          <a:bodyPr/>
          <a:lstStyle/>
          <a:p>
            <a:r>
              <a:rPr lang="en-US" dirty="0"/>
              <a:t>Key parts of plain language</a:t>
            </a:r>
          </a:p>
          <a:p>
            <a:pPr marL="915988" lvl="2" indent="-446088">
              <a:buFont typeface="Arial" panose="020B0604020202020204" pitchFamily="34" charset="0"/>
              <a:buChar char="•"/>
            </a:pPr>
            <a:r>
              <a:rPr lang="en-US" sz="2600" dirty="0"/>
              <a:t>Use common words – define uncommon words</a:t>
            </a:r>
          </a:p>
          <a:p>
            <a:pPr marL="915988" lvl="2" indent="-446088">
              <a:buFont typeface="Arial" panose="020B0604020202020204" pitchFamily="34" charset="0"/>
              <a:buChar char="•"/>
            </a:pPr>
            <a:r>
              <a:rPr lang="en-US" sz="2600" dirty="0"/>
              <a:t>Use a simple tense and voice</a:t>
            </a:r>
          </a:p>
          <a:p>
            <a:pPr marL="915988" lvl="2" indent="-446088">
              <a:buFont typeface="Arial" panose="020B0604020202020204" pitchFamily="34" charset="0"/>
              <a:buChar char="•"/>
            </a:pPr>
            <a:r>
              <a:rPr lang="en-US" sz="2600" dirty="0"/>
              <a:t>Avoid double negatives</a:t>
            </a:r>
          </a:p>
          <a:p>
            <a:pPr marL="915988" lvl="2" indent="-446088">
              <a:buFont typeface="Arial" panose="020B0604020202020204" pitchFamily="34" charset="0"/>
              <a:buChar char="•"/>
            </a:pPr>
            <a:r>
              <a:rPr lang="en-US" sz="2600" dirty="0"/>
              <a:t>Avoid nested clauses</a:t>
            </a:r>
          </a:p>
          <a:p>
            <a:pPr marL="915988" lvl="2" indent="-446088">
              <a:buFont typeface="Arial" panose="020B0604020202020204" pitchFamily="34" charset="0"/>
              <a:buChar char="•"/>
            </a:pPr>
            <a:r>
              <a:rPr lang="en-US" sz="2600" dirty="0"/>
              <a:t>Keep text succinct</a:t>
            </a:r>
          </a:p>
          <a:p>
            <a:pPr marL="915988" lvl="2" indent="-446088">
              <a:buFont typeface="Arial" panose="020B0604020202020204" pitchFamily="34" charset="0"/>
              <a:buChar char="•"/>
            </a:pPr>
            <a:r>
              <a:rPr lang="en-US" sz="2600" dirty="0"/>
              <a:t>Use lists for list content</a:t>
            </a:r>
          </a:p>
          <a:p>
            <a:pPr marL="514350" indent="-457200"/>
            <a:endParaRPr lang="en-US" dirty="0"/>
          </a:p>
          <a:p>
            <a:pPr marL="514350" indent="-457200"/>
            <a:r>
              <a:rPr lang="en-US" dirty="0"/>
              <a:t>References:</a:t>
            </a:r>
          </a:p>
          <a:p>
            <a:pPr marL="914400" indent="-457200">
              <a:buFont typeface="Arial" panose="020B0604020202020204" pitchFamily="34" charset="0"/>
              <a:buChar char="•"/>
            </a:pPr>
            <a:r>
              <a:rPr lang="en-US" sz="2400" dirty="0">
                <a:hlinkClick r:id="rId2"/>
              </a:rPr>
              <a:t>Making Content Usable - Use Clear and Understandable Content</a:t>
            </a:r>
            <a:endParaRPr lang="en-US" sz="2400" dirty="0"/>
          </a:p>
          <a:p>
            <a:pPr marL="914400" indent="-457200">
              <a:buFont typeface="Arial" panose="020B0604020202020204" pitchFamily="34" charset="0"/>
              <a:buChar char="•"/>
            </a:pPr>
            <a:r>
              <a:rPr lang="en-US" sz="2400" dirty="0">
                <a:hlinkClick r:id="rId3"/>
              </a:rPr>
              <a:t>PlainLanguage.gov</a:t>
            </a:r>
            <a:endParaRPr lang="en-US" sz="2400" dirty="0"/>
          </a:p>
        </p:txBody>
      </p:sp>
      <p:sp>
        <p:nvSpPr>
          <p:cNvPr id="4" name="Slide Number Placeholder 3">
            <a:extLst>
              <a:ext uri="{FF2B5EF4-FFF2-40B4-BE49-F238E27FC236}">
                <a16:creationId xmlns:a16="http://schemas.microsoft.com/office/drawing/2014/main" id="{6431CE4A-9956-8049-B06F-D84D6A03BDCB}"/>
              </a:ext>
            </a:extLst>
          </p:cNvPr>
          <p:cNvSpPr>
            <a:spLocks noGrp="1"/>
          </p:cNvSpPr>
          <p:nvPr>
            <p:ph type="sldNum" sz="quarter" idx="10"/>
          </p:nvPr>
        </p:nvSpPr>
        <p:spPr/>
        <p:txBody>
          <a:bodyPr/>
          <a:lstStyle/>
          <a:p>
            <a:fld id="{FCC6AD18-ACFC-2143-ADAA-25F63D5967FD}" type="slidenum">
              <a:rPr lang="en-US" smtClean="0"/>
              <a:t>39</a:t>
            </a:fld>
            <a:endParaRPr lang="en-US"/>
          </a:p>
        </p:txBody>
      </p:sp>
    </p:spTree>
    <p:extLst>
      <p:ext uri="{BB962C8B-B14F-4D97-AF65-F5344CB8AC3E}">
        <p14:creationId xmlns:p14="http://schemas.microsoft.com/office/powerpoint/2010/main" val="15193684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1B801-9202-2949-A56C-AB68DFBE2DB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861A8D42-0579-8448-8F58-9DB8C8702CEC}"/>
              </a:ext>
            </a:extLst>
          </p:cNvPr>
          <p:cNvSpPr>
            <a:spLocks noGrp="1"/>
          </p:cNvSpPr>
          <p:nvPr>
            <p:ph idx="1"/>
          </p:nvPr>
        </p:nvSpPr>
        <p:spPr/>
        <p:txBody>
          <a:bodyPr/>
          <a:lstStyle/>
          <a:p>
            <a:pPr marL="457200" indent="-457200">
              <a:buFont typeface="Arial" panose="020B0604020202020204" pitchFamily="34" charset="0"/>
              <a:buChar char="•"/>
            </a:pPr>
            <a:r>
              <a:rPr lang="en-US" dirty="0"/>
              <a:t>Background</a:t>
            </a:r>
          </a:p>
          <a:p>
            <a:pPr marL="457200" indent="-457200">
              <a:buFont typeface="Arial" panose="020B0604020202020204" pitchFamily="34" charset="0"/>
              <a:buChar char="•"/>
            </a:pPr>
            <a:r>
              <a:rPr lang="en-US" dirty="0"/>
              <a:t>Personas and Design Patterns</a:t>
            </a:r>
          </a:p>
          <a:p>
            <a:pPr marL="457200" indent="-457200">
              <a:buFont typeface="Arial" panose="020B0604020202020204" pitchFamily="34" charset="0"/>
              <a:buChar char="•"/>
            </a:pPr>
            <a:r>
              <a:rPr lang="en-US" dirty="0"/>
              <a:t>Plain Language</a:t>
            </a:r>
          </a:p>
          <a:p>
            <a:pPr marL="457200" indent="-457200">
              <a:buFont typeface="Arial" panose="020B0604020202020204" pitchFamily="34" charset="0"/>
              <a:buChar char="•"/>
            </a:pPr>
            <a:r>
              <a:rPr lang="en-US" dirty="0"/>
              <a:t>Questions</a:t>
            </a:r>
          </a:p>
        </p:txBody>
      </p:sp>
      <p:sp>
        <p:nvSpPr>
          <p:cNvPr id="5" name="Slide Number Placeholder 4">
            <a:extLst>
              <a:ext uri="{FF2B5EF4-FFF2-40B4-BE49-F238E27FC236}">
                <a16:creationId xmlns:a16="http://schemas.microsoft.com/office/drawing/2014/main" id="{72A5228F-97F2-C248-A641-A77686B041FE}"/>
              </a:ext>
            </a:extLst>
          </p:cNvPr>
          <p:cNvSpPr>
            <a:spLocks noGrp="1"/>
          </p:cNvSpPr>
          <p:nvPr>
            <p:ph type="sldNum" sz="quarter" idx="10"/>
          </p:nvPr>
        </p:nvSpPr>
        <p:spPr/>
        <p:txBody>
          <a:bodyPr/>
          <a:lstStyle/>
          <a:p>
            <a:fld id="{FCC6AD18-ACFC-2143-ADAA-25F63D5967FD}" type="slidenum">
              <a:rPr lang="en-US" smtClean="0"/>
              <a:t>4</a:t>
            </a:fld>
            <a:endParaRPr lang="en-US"/>
          </a:p>
        </p:txBody>
      </p:sp>
    </p:spTree>
    <p:extLst>
      <p:ext uri="{BB962C8B-B14F-4D97-AF65-F5344CB8AC3E}">
        <p14:creationId xmlns:p14="http://schemas.microsoft.com/office/powerpoint/2010/main" val="9109635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8B1A8-B590-BD41-A0AB-CAC8EB5D6ADA}"/>
              </a:ext>
            </a:extLst>
          </p:cNvPr>
          <p:cNvSpPr>
            <a:spLocks noGrp="1"/>
          </p:cNvSpPr>
          <p:nvPr>
            <p:ph type="title"/>
          </p:nvPr>
        </p:nvSpPr>
        <p:spPr/>
        <p:txBody>
          <a:bodyPr/>
          <a:lstStyle/>
          <a:p>
            <a:r>
              <a:rPr lang="en-US" dirty="0"/>
              <a:t>Which Do YOU understand faster?</a:t>
            </a:r>
          </a:p>
        </p:txBody>
      </p:sp>
      <p:sp>
        <p:nvSpPr>
          <p:cNvPr id="3" name="Content Placeholder 2">
            <a:extLst>
              <a:ext uri="{FF2B5EF4-FFF2-40B4-BE49-F238E27FC236}">
                <a16:creationId xmlns:a16="http://schemas.microsoft.com/office/drawing/2014/main" id="{2F48BA05-E933-0D4B-B2D1-8E95EDCFFEA7}"/>
              </a:ext>
            </a:extLst>
          </p:cNvPr>
          <p:cNvSpPr>
            <a:spLocks noGrp="1"/>
          </p:cNvSpPr>
          <p:nvPr>
            <p:ph idx="1"/>
          </p:nvPr>
        </p:nvSpPr>
        <p:spPr>
          <a:xfrm>
            <a:off x="484096" y="1301262"/>
            <a:ext cx="5452678" cy="4642338"/>
          </a:xfrm>
        </p:spPr>
        <p:txBody>
          <a:bodyPr/>
          <a:lstStyle/>
          <a:p>
            <a:pPr marL="0" indent="0">
              <a:buNone/>
            </a:pPr>
            <a:r>
              <a:rPr lang="en-US" sz="2400" dirty="0"/>
              <a:t>A Landlord’s Right to Deduct. When a tenant moves into a rental property, he or she will pay the landlord a security deposit. Depending on the jurisdiction, this deposit will be returned to the tenant within a specific time period at the cessation of the lease term, as long as the tenant follows all the terms and tenants of the lease agreement or contract. Select links below to read the laws that pertain to your situation.</a:t>
            </a:r>
          </a:p>
          <a:p>
            <a:pPr marL="0" indent="0">
              <a:buNone/>
            </a:pPr>
            <a:endParaRPr lang="en-US" sz="2400" dirty="0"/>
          </a:p>
          <a:p>
            <a:pPr marL="0" indent="0">
              <a:buNone/>
            </a:pPr>
            <a:endParaRPr lang="en-US" sz="2400" dirty="0"/>
          </a:p>
        </p:txBody>
      </p:sp>
      <p:cxnSp>
        <p:nvCxnSpPr>
          <p:cNvPr id="7" name="Straight Connector 6">
            <a:extLst>
              <a:ext uri="{FF2B5EF4-FFF2-40B4-BE49-F238E27FC236}">
                <a16:creationId xmlns:a16="http://schemas.microsoft.com/office/drawing/2014/main" id="{CEF6AC8E-376D-AA44-B773-233322661158}"/>
              </a:ext>
              <a:ext uri="{C183D7F6-B498-43B3-948B-1728B52AA6E4}">
                <adec:decorative xmlns:adec="http://schemas.microsoft.com/office/drawing/2017/decorative" val="1"/>
              </a:ext>
            </a:extLst>
          </p:cNvPr>
          <p:cNvCxnSpPr/>
          <p:nvPr/>
        </p:nvCxnSpPr>
        <p:spPr>
          <a:xfrm>
            <a:off x="5936776" y="1301262"/>
            <a:ext cx="0" cy="4642338"/>
          </a:xfrm>
          <a:prstGeom prst="line">
            <a:avLst/>
          </a:prstGeom>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D5E8EF67-BA95-5642-AB62-3345D61B6782}"/>
              </a:ext>
            </a:extLst>
          </p:cNvPr>
          <p:cNvSpPr txBox="1"/>
          <p:nvPr/>
        </p:nvSpPr>
        <p:spPr>
          <a:xfrm>
            <a:off x="6096000" y="1301262"/>
            <a:ext cx="5941324" cy="4093428"/>
          </a:xfrm>
          <a:prstGeom prst="rect">
            <a:avLst/>
          </a:prstGeom>
          <a:noFill/>
        </p:spPr>
        <p:txBody>
          <a:bodyPr wrap="square">
            <a:spAutoFit/>
          </a:bodyPr>
          <a:lstStyle/>
          <a:p>
            <a:pPr algn="l">
              <a:spcBef>
                <a:spcPts val="1200"/>
              </a:spcBef>
            </a:pPr>
            <a:r>
              <a:rPr lang="en-US" sz="2400" b="0" i="0" dirty="0">
                <a:solidFill>
                  <a:srgbClr val="000000"/>
                </a:solidFill>
                <a:effectLst/>
                <a:latin typeface="Arial" panose="020B0604020202020204" pitchFamily="34" charset="0"/>
              </a:rPr>
              <a:t>Your landlord must follow the law.</a:t>
            </a:r>
          </a:p>
          <a:p>
            <a:pPr lvl="1">
              <a:spcBef>
                <a:spcPts val="1200"/>
              </a:spcBef>
              <a:buFont typeface="Arial" panose="020B0604020202020204" pitchFamily="34" charset="0"/>
              <a:buChar char="•"/>
            </a:pPr>
            <a:r>
              <a:rPr lang="en-US" sz="2400" b="0" i="0" dirty="0">
                <a:solidFill>
                  <a:srgbClr val="000000"/>
                </a:solidFill>
                <a:effectLst/>
                <a:latin typeface="Arial" panose="020B0604020202020204" pitchFamily="34" charset="0"/>
              </a:rPr>
              <a:t>Your landlord can only use your security deposit (promise money), for certain things, such as unpaid rent (rent that you owe) and to fix things that you damage.</a:t>
            </a:r>
          </a:p>
          <a:p>
            <a:pPr lvl="1">
              <a:spcBef>
                <a:spcPts val="1200"/>
              </a:spcBef>
              <a:buFont typeface="Arial" panose="020B0604020202020204" pitchFamily="34" charset="0"/>
              <a:buChar char="•"/>
            </a:pPr>
            <a:r>
              <a:rPr lang="en-US" sz="2400" b="0" i="0" dirty="0">
                <a:solidFill>
                  <a:srgbClr val="000000"/>
                </a:solidFill>
                <a:effectLst/>
                <a:latin typeface="Arial" panose="020B0604020202020204" pitchFamily="34" charset="0"/>
              </a:rPr>
              <a:t>Your landlord must return your security deposit (promise money) to you by a clear date. This is usually 30 days after you leave the apartment.</a:t>
            </a:r>
          </a:p>
        </p:txBody>
      </p:sp>
      <p:sp>
        <p:nvSpPr>
          <p:cNvPr id="8" name="Slide Number Placeholder 7">
            <a:extLst>
              <a:ext uri="{FF2B5EF4-FFF2-40B4-BE49-F238E27FC236}">
                <a16:creationId xmlns:a16="http://schemas.microsoft.com/office/drawing/2014/main" id="{240C0DD7-71CF-3140-9C40-6318292A73C1}"/>
              </a:ext>
            </a:extLst>
          </p:cNvPr>
          <p:cNvSpPr>
            <a:spLocks noGrp="1"/>
          </p:cNvSpPr>
          <p:nvPr>
            <p:ph type="sldNum" sz="quarter" idx="10"/>
          </p:nvPr>
        </p:nvSpPr>
        <p:spPr/>
        <p:txBody>
          <a:bodyPr/>
          <a:lstStyle/>
          <a:p>
            <a:fld id="{FCC6AD18-ACFC-2143-ADAA-25F63D5967FD}" type="slidenum">
              <a:rPr lang="en-US" smtClean="0"/>
              <a:t>40</a:t>
            </a:fld>
            <a:endParaRPr lang="en-US"/>
          </a:p>
        </p:txBody>
      </p:sp>
    </p:spTree>
    <p:extLst>
      <p:ext uri="{BB962C8B-B14F-4D97-AF65-F5344CB8AC3E}">
        <p14:creationId xmlns:p14="http://schemas.microsoft.com/office/powerpoint/2010/main" val="22880426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5CDD-C4FF-4D47-87A0-C99EEC9945BF}"/>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C0C938B6-582B-3445-A88B-CAA236055B65}"/>
              </a:ext>
            </a:extLst>
          </p:cNvPr>
          <p:cNvSpPr>
            <a:spLocks noGrp="1"/>
          </p:cNvSpPr>
          <p:nvPr>
            <p:ph idx="1"/>
          </p:nvPr>
        </p:nvSpPr>
        <p:spPr/>
        <p:txBody>
          <a:bodyPr/>
          <a:lstStyle/>
          <a:p>
            <a:pPr marL="514350" indent="-514350">
              <a:buFont typeface="+mj-lt"/>
              <a:buAutoNum type="arabicPeriod"/>
            </a:pPr>
            <a:r>
              <a:rPr lang="en-US" dirty="0"/>
              <a:t>Get a copy of these slides</a:t>
            </a:r>
          </a:p>
          <a:p>
            <a:pPr marL="514350" indent="-514350">
              <a:buFont typeface="+mj-lt"/>
              <a:buAutoNum type="arabicPeriod"/>
            </a:pPr>
            <a:r>
              <a:rPr lang="en-US" dirty="0"/>
              <a:t>Check out the references</a:t>
            </a:r>
          </a:p>
          <a:p>
            <a:pPr marL="914400" lvl="2" indent="-514350">
              <a:buFont typeface="Arial" panose="020B0604020202020204" pitchFamily="34" charset="0"/>
              <a:buChar char="•"/>
            </a:pPr>
            <a:r>
              <a:rPr lang="en-US" dirty="0">
                <a:hlinkClick r:id="rId2"/>
              </a:rPr>
              <a:t>Making Content Usable</a:t>
            </a:r>
            <a:endParaRPr lang="en-US" dirty="0"/>
          </a:p>
          <a:p>
            <a:pPr marL="914400" lvl="2" indent="-514350">
              <a:buFont typeface="Arial" panose="020B0604020202020204" pitchFamily="34" charset="0"/>
              <a:buChar char="•"/>
            </a:pPr>
            <a:r>
              <a:rPr lang="en-US" dirty="0">
                <a:hlinkClick r:id="rId3"/>
              </a:rPr>
              <a:t>PlainLanguage.gov</a:t>
            </a:r>
            <a:endParaRPr lang="en-US" dirty="0"/>
          </a:p>
          <a:p>
            <a:pPr marL="514350" indent="-514350">
              <a:buFont typeface="+mj-lt"/>
              <a:buAutoNum type="arabicPeriod"/>
            </a:pPr>
            <a:r>
              <a:rPr lang="en-US" dirty="0"/>
              <a:t>Try out new ideas, get feedback, and iterate</a:t>
            </a:r>
          </a:p>
          <a:p>
            <a:pPr marL="514350" indent="-514350">
              <a:buFont typeface="+mj-lt"/>
              <a:buAutoNum type="arabicPeriod"/>
            </a:pPr>
            <a:r>
              <a:rPr lang="en-US" dirty="0"/>
              <a:t>Include individuals with cognitive and learning disabilities in user testing</a:t>
            </a:r>
          </a:p>
        </p:txBody>
      </p:sp>
      <p:sp>
        <p:nvSpPr>
          <p:cNvPr id="4" name="Slide Number Placeholder 3">
            <a:extLst>
              <a:ext uri="{FF2B5EF4-FFF2-40B4-BE49-F238E27FC236}">
                <a16:creationId xmlns:a16="http://schemas.microsoft.com/office/drawing/2014/main" id="{FC944E6D-A935-A941-BECB-8A8C09E1E223}"/>
              </a:ext>
            </a:extLst>
          </p:cNvPr>
          <p:cNvSpPr>
            <a:spLocks noGrp="1"/>
          </p:cNvSpPr>
          <p:nvPr>
            <p:ph type="sldNum" sz="quarter" idx="10"/>
          </p:nvPr>
        </p:nvSpPr>
        <p:spPr/>
        <p:txBody>
          <a:bodyPr/>
          <a:lstStyle/>
          <a:p>
            <a:fld id="{FCC6AD18-ACFC-2143-ADAA-25F63D5967FD}" type="slidenum">
              <a:rPr lang="en-US" smtClean="0"/>
              <a:t>41</a:t>
            </a:fld>
            <a:endParaRPr lang="en-US"/>
          </a:p>
        </p:txBody>
      </p:sp>
    </p:spTree>
    <p:extLst>
      <p:ext uri="{BB962C8B-B14F-4D97-AF65-F5344CB8AC3E}">
        <p14:creationId xmlns:p14="http://schemas.microsoft.com/office/powerpoint/2010/main" val="8234740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FD95-8F48-D640-BED0-24C71823FA4D}"/>
              </a:ext>
            </a:extLst>
          </p:cNvPr>
          <p:cNvSpPr>
            <a:spLocks noGrp="1"/>
          </p:cNvSpPr>
          <p:nvPr>
            <p:ph type="title"/>
          </p:nvPr>
        </p:nvSpPr>
        <p:spPr>
          <a:xfrm>
            <a:off x="457199" y="118622"/>
            <a:ext cx="11164958" cy="457200"/>
          </a:xfrm>
        </p:spPr>
        <p:txBody>
          <a:bodyPr/>
          <a:lstStyle/>
          <a:p>
            <a:pPr algn="ctr"/>
            <a:r>
              <a:rPr lang="en-US" sz="6600" dirty="0"/>
              <a:t>Questions?</a:t>
            </a:r>
          </a:p>
        </p:txBody>
      </p:sp>
      <p:sp>
        <p:nvSpPr>
          <p:cNvPr id="4" name="Subtitle 3">
            <a:extLst>
              <a:ext uri="{FF2B5EF4-FFF2-40B4-BE49-F238E27FC236}">
                <a16:creationId xmlns:a16="http://schemas.microsoft.com/office/drawing/2014/main" id="{A0782278-7223-E641-AB31-C834063667E2}"/>
              </a:ext>
            </a:extLst>
          </p:cNvPr>
          <p:cNvSpPr>
            <a:spLocks noGrp="1"/>
          </p:cNvSpPr>
          <p:nvPr>
            <p:ph idx="4294967295"/>
          </p:nvPr>
        </p:nvSpPr>
        <p:spPr>
          <a:xfrm>
            <a:off x="2411895" y="3057939"/>
            <a:ext cx="7076661" cy="1292087"/>
          </a:xfrm>
        </p:spPr>
        <p:txBody>
          <a:bodyPr/>
          <a:lstStyle/>
          <a:p>
            <a:pPr algn="ctr"/>
            <a:r>
              <a:rPr lang="en-US" sz="3200" dirty="0">
                <a:solidFill>
                  <a:schemeClr val="tx1"/>
                </a:solidFill>
              </a:rPr>
              <a:t>Contact Email</a:t>
            </a:r>
          </a:p>
          <a:p>
            <a:pPr algn="ctr"/>
            <a:r>
              <a:rPr lang="en-US" sz="3200" dirty="0" err="1">
                <a:solidFill>
                  <a:schemeClr val="tx1"/>
                </a:solidFill>
              </a:rPr>
              <a:t>rmontgomery@loc.gov</a:t>
            </a:r>
            <a:endParaRPr lang="en-US" sz="3200" dirty="0">
              <a:solidFill>
                <a:schemeClr val="tx1"/>
              </a:solidFill>
            </a:endParaRPr>
          </a:p>
        </p:txBody>
      </p:sp>
      <p:sp>
        <p:nvSpPr>
          <p:cNvPr id="5" name="Slide Number Placeholder 4">
            <a:extLst>
              <a:ext uri="{FF2B5EF4-FFF2-40B4-BE49-F238E27FC236}">
                <a16:creationId xmlns:a16="http://schemas.microsoft.com/office/drawing/2014/main" id="{6620A523-B432-1944-BE30-C056F7BC693C}"/>
              </a:ext>
            </a:extLst>
          </p:cNvPr>
          <p:cNvSpPr>
            <a:spLocks noGrp="1"/>
          </p:cNvSpPr>
          <p:nvPr>
            <p:ph type="sldNum" idx="12"/>
          </p:nvPr>
        </p:nvSpPr>
        <p:spPr/>
        <p:txBody>
          <a:bodyPr/>
          <a:lstStyle/>
          <a:p>
            <a:fld id="{FCC6AD18-ACFC-2143-ADAA-25F63D5967FD}" type="slidenum">
              <a:rPr lang="en-US" smtClean="0"/>
              <a:t>42</a:t>
            </a:fld>
            <a:endParaRPr lang="en-US"/>
          </a:p>
        </p:txBody>
      </p:sp>
    </p:spTree>
    <p:extLst>
      <p:ext uri="{BB962C8B-B14F-4D97-AF65-F5344CB8AC3E}">
        <p14:creationId xmlns:p14="http://schemas.microsoft.com/office/powerpoint/2010/main" val="4267556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C34F-1868-5B44-A852-A257D7E5CEC8}"/>
              </a:ext>
            </a:extLst>
          </p:cNvPr>
          <p:cNvSpPr>
            <a:spLocks noGrp="1"/>
          </p:cNvSpPr>
          <p:nvPr>
            <p:ph type="title"/>
          </p:nvPr>
        </p:nvSpPr>
        <p:spPr>
          <a:xfrm>
            <a:off x="484187" y="108988"/>
            <a:ext cx="11250614" cy="544744"/>
          </a:xfrm>
        </p:spPr>
        <p:txBody>
          <a:bodyPr/>
          <a:lstStyle/>
          <a:p>
            <a:r>
              <a:rPr lang="en-US" dirty="0"/>
              <a:t>Functional Needs: Cognitive &amp; Learning Disabilities</a:t>
            </a:r>
          </a:p>
        </p:txBody>
      </p:sp>
      <p:graphicFrame>
        <p:nvGraphicFramePr>
          <p:cNvPr id="4" name="Table 4">
            <a:extLst>
              <a:ext uri="{FF2B5EF4-FFF2-40B4-BE49-F238E27FC236}">
                <a16:creationId xmlns:a16="http://schemas.microsoft.com/office/drawing/2014/main" id="{F9AD250B-558E-A84B-A571-1C51ED309911}"/>
              </a:ext>
            </a:extLst>
          </p:cNvPr>
          <p:cNvGraphicFramePr>
            <a:graphicFrameLocks noGrp="1"/>
          </p:cNvGraphicFramePr>
          <p:nvPr>
            <p:ph idx="1"/>
            <p:extLst>
              <p:ext uri="{D42A27DB-BD31-4B8C-83A1-F6EECF244321}">
                <p14:modId xmlns:p14="http://schemas.microsoft.com/office/powerpoint/2010/main" val="2063646864"/>
              </p:ext>
            </p:extLst>
          </p:nvPr>
        </p:nvGraphicFramePr>
        <p:xfrm>
          <a:off x="495302" y="1463040"/>
          <a:ext cx="10972799" cy="3931920"/>
        </p:xfrm>
        <a:graphic>
          <a:graphicData uri="http://schemas.openxmlformats.org/drawingml/2006/table">
            <a:tbl>
              <a:tblPr firstRow="1" bandRow="1">
                <a:tableStyleId>{6E25E649-3F16-4E02-A733-19D2CDBF48F0}</a:tableStyleId>
              </a:tblPr>
              <a:tblGrid>
                <a:gridCol w="4027070">
                  <a:extLst>
                    <a:ext uri="{9D8B030D-6E8A-4147-A177-3AD203B41FA5}">
                      <a16:colId xmlns:a16="http://schemas.microsoft.com/office/drawing/2014/main" val="3861892456"/>
                    </a:ext>
                  </a:extLst>
                </a:gridCol>
                <a:gridCol w="6945729">
                  <a:extLst>
                    <a:ext uri="{9D8B030D-6E8A-4147-A177-3AD203B41FA5}">
                      <a16:colId xmlns:a16="http://schemas.microsoft.com/office/drawing/2014/main" val="884105298"/>
                    </a:ext>
                  </a:extLst>
                </a:gridCol>
              </a:tblGrid>
              <a:tr h="383907">
                <a:tc>
                  <a:txBody>
                    <a:bodyPr/>
                    <a:lstStyle/>
                    <a:p>
                      <a:r>
                        <a:rPr lang="en-US" sz="2400" dirty="0"/>
                        <a:t>Functional Need </a:t>
                      </a:r>
                    </a:p>
                    <a:p>
                      <a:r>
                        <a:rPr lang="en-US" sz="2400" dirty="0"/>
                        <a:t>    (Use with Limited…)</a:t>
                      </a:r>
                    </a:p>
                  </a:txBody>
                  <a:tcPr>
                    <a:solidFill>
                      <a:srgbClr val="006097"/>
                    </a:solidFill>
                  </a:tcPr>
                </a:tc>
                <a:tc>
                  <a:txBody>
                    <a:bodyPr/>
                    <a:lstStyle/>
                    <a:p>
                      <a:r>
                        <a:rPr lang="en-US" sz="2400" dirty="0"/>
                        <a:t>Example Disabilities with these Needs</a:t>
                      </a:r>
                    </a:p>
                  </a:txBody>
                  <a:tcPr>
                    <a:solidFill>
                      <a:srgbClr val="006097"/>
                    </a:solidFill>
                  </a:tcPr>
                </a:tc>
                <a:extLst>
                  <a:ext uri="{0D108BD9-81ED-4DB2-BD59-A6C34878D82A}">
                    <a16:rowId xmlns:a16="http://schemas.microsoft.com/office/drawing/2014/main" val="2734228263"/>
                  </a:ext>
                </a:extLst>
              </a:tr>
              <a:tr h="383907">
                <a:tc>
                  <a:txBody>
                    <a:bodyPr/>
                    <a:lstStyle/>
                    <a:p>
                      <a:r>
                        <a:rPr lang="en-US" sz="2400" dirty="0"/>
                        <a:t>Attention</a:t>
                      </a:r>
                    </a:p>
                  </a:txBody>
                  <a:tcPr/>
                </a:tc>
                <a:tc>
                  <a:txBody>
                    <a:bodyPr/>
                    <a:lstStyle/>
                    <a:p>
                      <a:r>
                        <a:rPr lang="en-US" sz="2400" dirty="0"/>
                        <a:t>Attention Deficit (Hyperactivity) Disorder</a:t>
                      </a:r>
                    </a:p>
                  </a:txBody>
                  <a:tcPr/>
                </a:tc>
                <a:extLst>
                  <a:ext uri="{0D108BD9-81ED-4DB2-BD59-A6C34878D82A}">
                    <a16:rowId xmlns:a16="http://schemas.microsoft.com/office/drawing/2014/main" val="3437161184"/>
                  </a:ext>
                </a:extLst>
              </a:tr>
              <a:tr h="383907">
                <a:tc>
                  <a:txBody>
                    <a:bodyPr/>
                    <a:lstStyle/>
                    <a:p>
                      <a:r>
                        <a:rPr lang="en-US" sz="2400" dirty="0"/>
                        <a:t>Language and Literacy</a:t>
                      </a:r>
                    </a:p>
                  </a:txBody>
                  <a:tcPr/>
                </a:tc>
                <a:tc>
                  <a:txBody>
                    <a:bodyPr/>
                    <a:lstStyle/>
                    <a:p>
                      <a:r>
                        <a:rPr lang="en-US" sz="2400" dirty="0"/>
                        <a:t>Aphasia, Dyscalculia</a:t>
                      </a:r>
                    </a:p>
                  </a:txBody>
                  <a:tcPr/>
                </a:tc>
                <a:extLst>
                  <a:ext uri="{0D108BD9-81ED-4DB2-BD59-A6C34878D82A}">
                    <a16:rowId xmlns:a16="http://schemas.microsoft.com/office/drawing/2014/main" val="843411080"/>
                  </a:ext>
                </a:extLst>
              </a:tr>
              <a:tr h="383907">
                <a:tc>
                  <a:txBody>
                    <a:bodyPr/>
                    <a:lstStyle/>
                    <a:p>
                      <a:r>
                        <a:rPr lang="en-US" sz="2400" dirty="0"/>
                        <a:t>Learning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Brain Injury, Dyslexia</a:t>
                      </a:r>
                    </a:p>
                  </a:txBody>
                  <a:tcPr/>
                </a:tc>
                <a:extLst>
                  <a:ext uri="{0D108BD9-81ED-4DB2-BD59-A6C34878D82A}">
                    <a16:rowId xmlns:a16="http://schemas.microsoft.com/office/drawing/2014/main" val="1419016654"/>
                  </a:ext>
                </a:extLst>
              </a:tr>
              <a:tr h="392520">
                <a:tc>
                  <a:txBody>
                    <a:bodyPr/>
                    <a:lstStyle/>
                    <a:p>
                      <a:r>
                        <a:rPr lang="en-US" sz="2400" dirty="0"/>
                        <a:t>Memory</a:t>
                      </a:r>
                    </a:p>
                  </a:txBody>
                  <a:tcPr/>
                </a:tc>
                <a:tc>
                  <a:txBody>
                    <a:bodyPr/>
                    <a:lstStyle/>
                    <a:p>
                      <a:r>
                        <a:rPr lang="en-US" sz="2400" dirty="0"/>
                        <a:t>Age Related Forgetfulness, Mild Cognitive Impairment </a:t>
                      </a:r>
                    </a:p>
                  </a:txBody>
                  <a:tcPr/>
                </a:tc>
                <a:extLst>
                  <a:ext uri="{0D108BD9-81ED-4DB2-BD59-A6C34878D82A}">
                    <a16:rowId xmlns:a16="http://schemas.microsoft.com/office/drawing/2014/main" val="2337492031"/>
                  </a:ext>
                </a:extLst>
              </a:tr>
              <a:tr h="383907">
                <a:tc>
                  <a:txBody>
                    <a:bodyPr/>
                    <a:lstStyle/>
                    <a:p>
                      <a:r>
                        <a:rPr lang="en-US" sz="2400" dirty="0"/>
                        <a:t>Executive</a:t>
                      </a:r>
                    </a:p>
                  </a:txBody>
                  <a:tcPr/>
                </a:tc>
                <a:tc>
                  <a:txBody>
                    <a:bodyPr/>
                    <a:lstStyle/>
                    <a:p>
                      <a:r>
                        <a:rPr lang="en-US" sz="2400" dirty="0"/>
                        <a:t>Brain Injury, Autism</a:t>
                      </a:r>
                    </a:p>
                  </a:txBody>
                  <a:tcPr/>
                </a:tc>
                <a:extLst>
                  <a:ext uri="{0D108BD9-81ED-4DB2-BD59-A6C34878D82A}">
                    <a16:rowId xmlns:a16="http://schemas.microsoft.com/office/drawing/2014/main" val="1325340646"/>
                  </a:ext>
                </a:extLst>
              </a:tr>
              <a:tr h="383907">
                <a:tc>
                  <a:txBody>
                    <a:bodyPr/>
                    <a:lstStyle/>
                    <a:p>
                      <a:r>
                        <a:rPr lang="en-US" sz="2400" dirty="0"/>
                        <a:t>Mental Health</a:t>
                      </a:r>
                    </a:p>
                  </a:txBody>
                  <a:tcPr/>
                </a:tc>
                <a:tc>
                  <a:txBody>
                    <a:bodyPr/>
                    <a:lstStyle/>
                    <a:p>
                      <a:r>
                        <a:rPr lang="en-US" sz="2400" dirty="0"/>
                        <a:t>Anxiety, Post Traumatic Stress Disorder</a:t>
                      </a:r>
                    </a:p>
                  </a:txBody>
                  <a:tcPr/>
                </a:tc>
                <a:extLst>
                  <a:ext uri="{0D108BD9-81ED-4DB2-BD59-A6C34878D82A}">
                    <a16:rowId xmlns:a16="http://schemas.microsoft.com/office/drawing/2014/main" val="33793959"/>
                  </a:ext>
                </a:extLst>
              </a:tr>
            </a:tbl>
          </a:graphicData>
        </a:graphic>
      </p:graphicFrame>
      <p:sp>
        <p:nvSpPr>
          <p:cNvPr id="6" name="TextBox 5">
            <a:extLst>
              <a:ext uri="{FF2B5EF4-FFF2-40B4-BE49-F238E27FC236}">
                <a16:creationId xmlns:a16="http://schemas.microsoft.com/office/drawing/2014/main" id="{2174F7BB-843A-9048-8DAC-4619FA2091E4}"/>
              </a:ext>
            </a:extLst>
          </p:cNvPr>
          <p:cNvSpPr txBox="1"/>
          <p:nvPr/>
        </p:nvSpPr>
        <p:spPr>
          <a:xfrm>
            <a:off x="7831222" y="5881688"/>
            <a:ext cx="3760838" cy="400110"/>
          </a:xfrm>
          <a:prstGeom prst="rect">
            <a:avLst/>
          </a:prstGeom>
          <a:noFill/>
        </p:spPr>
        <p:txBody>
          <a:bodyPr wrap="square" rtlCol="0">
            <a:spAutoFit/>
          </a:bodyPr>
          <a:lstStyle/>
          <a:p>
            <a:r>
              <a:rPr lang="en-US" sz="2000" dirty="0"/>
              <a:t>Link: </a:t>
            </a:r>
            <a:r>
              <a:rPr lang="en-US" sz="2000" dirty="0">
                <a:hlinkClick r:id="rId3"/>
              </a:rPr>
              <a:t>DRAFT Functional Needs </a:t>
            </a:r>
            <a:endParaRPr lang="en-US" sz="2000" dirty="0"/>
          </a:p>
        </p:txBody>
      </p:sp>
      <p:sp>
        <p:nvSpPr>
          <p:cNvPr id="7" name="Slide Number Placeholder 6">
            <a:extLst>
              <a:ext uri="{FF2B5EF4-FFF2-40B4-BE49-F238E27FC236}">
                <a16:creationId xmlns:a16="http://schemas.microsoft.com/office/drawing/2014/main" id="{CF34DF4C-12A7-C34C-9650-7BF755E58060}"/>
              </a:ext>
            </a:extLst>
          </p:cNvPr>
          <p:cNvSpPr>
            <a:spLocks noGrp="1"/>
          </p:cNvSpPr>
          <p:nvPr>
            <p:ph type="sldNum" sz="quarter" idx="10"/>
          </p:nvPr>
        </p:nvSpPr>
        <p:spPr/>
        <p:txBody>
          <a:bodyPr/>
          <a:lstStyle/>
          <a:p>
            <a:fld id="{FCC6AD18-ACFC-2143-ADAA-25F63D5967FD}" type="slidenum">
              <a:rPr lang="en-US" smtClean="0"/>
              <a:t>5</a:t>
            </a:fld>
            <a:endParaRPr lang="en-US"/>
          </a:p>
        </p:txBody>
      </p:sp>
    </p:spTree>
    <p:extLst>
      <p:ext uri="{BB962C8B-B14F-4D97-AF65-F5344CB8AC3E}">
        <p14:creationId xmlns:p14="http://schemas.microsoft.com/office/powerpoint/2010/main" val="1626860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C34F-1868-5B44-A852-A257D7E5CEC8}"/>
              </a:ext>
            </a:extLst>
          </p:cNvPr>
          <p:cNvSpPr>
            <a:spLocks noGrp="1"/>
          </p:cNvSpPr>
          <p:nvPr>
            <p:ph type="title"/>
          </p:nvPr>
        </p:nvSpPr>
        <p:spPr/>
        <p:txBody>
          <a:bodyPr/>
          <a:lstStyle/>
          <a:p>
            <a:r>
              <a:rPr lang="en-US" dirty="0"/>
              <a:t>Related Situational or Temporary Disabilities</a:t>
            </a:r>
          </a:p>
        </p:txBody>
      </p:sp>
      <p:sp>
        <p:nvSpPr>
          <p:cNvPr id="6" name="Content Placeholder 5">
            <a:extLst>
              <a:ext uri="{FF2B5EF4-FFF2-40B4-BE49-F238E27FC236}">
                <a16:creationId xmlns:a16="http://schemas.microsoft.com/office/drawing/2014/main" id="{54D1E14A-4703-C34E-81FD-20AEEC855ED9}"/>
              </a:ext>
            </a:extLst>
          </p:cNvPr>
          <p:cNvSpPr>
            <a:spLocks noGrp="1"/>
          </p:cNvSpPr>
          <p:nvPr>
            <p:ph idx="1"/>
          </p:nvPr>
        </p:nvSpPr>
        <p:spPr>
          <a:xfrm>
            <a:off x="484095" y="1301262"/>
            <a:ext cx="5503689" cy="4642338"/>
          </a:xfrm>
        </p:spPr>
        <p:txBody>
          <a:bodyPr/>
          <a:lstStyle/>
          <a:p>
            <a:pPr marL="457200" indent="-457200">
              <a:buFont typeface="Arial" panose="020B0604020202020204" pitchFamily="34" charset="0"/>
              <a:buChar char="•"/>
            </a:pPr>
            <a:r>
              <a:rPr lang="en-US" dirty="0"/>
              <a:t>Fatigue</a:t>
            </a:r>
          </a:p>
          <a:p>
            <a:pPr marL="457200" indent="-457200">
              <a:buFont typeface="Arial" panose="020B0604020202020204" pitchFamily="34" charset="0"/>
              <a:buChar char="•"/>
            </a:pPr>
            <a:r>
              <a:rPr lang="en-US" dirty="0"/>
              <a:t>Stress</a:t>
            </a:r>
          </a:p>
          <a:p>
            <a:pPr marL="457200" indent="-457200">
              <a:buFont typeface="Arial" panose="020B0604020202020204" pitchFamily="34" charset="0"/>
              <a:buChar char="•"/>
            </a:pPr>
            <a:r>
              <a:rPr lang="en-US" dirty="0"/>
              <a:t>Distraction</a:t>
            </a:r>
          </a:p>
          <a:p>
            <a:pPr marL="457200" indent="-457200">
              <a:buFont typeface="Arial" panose="020B0604020202020204" pitchFamily="34" charset="0"/>
              <a:buChar char="•"/>
            </a:pPr>
            <a:r>
              <a:rPr lang="en-US" dirty="0"/>
              <a:t>Using foreign languages or measurements</a:t>
            </a:r>
          </a:p>
        </p:txBody>
      </p:sp>
      <p:pic>
        <p:nvPicPr>
          <p:cNvPr id="8" name="Picture 7" descr="Photo of a man working at a computer with his head in his hands. ">
            <a:extLst>
              <a:ext uri="{FF2B5EF4-FFF2-40B4-BE49-F238E27FC236}">
                <a16:creationId xmlns:a16="http://schemas.microsoft.com/office/drawing/2014/main" id="{A15E02B8-1B50-A64C-80C8-F0C62F494ACC}"/>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204217" y="1301263"/>
            <a:ext cx="5378940" cy="3571952"/>
          </a:xfrm>
          <a:prstGeom prst="rect">
            <a:avLst/>
          </a:prstGeom>
          <a:ln>
            <a:solidFill>
              <a:schemeClr val="tx1">
                <a:lumMod val="65000"/>
                <a:lumOff val="35000"/>
              </a:schemeClr>
            </a:solidFill>
          </a:ln>
        </p:spPr>
      </p:pic>
      <p:sp>
        <p:nvSpPr>
          <p:cNvPr id="10" name="Slide Number Placeholder 9">
            <a:extLst>
              <a:ext uri="{FF2B5EF4-FFF2-40B4-BE49-F238E27FC236}">
                <a16:creationId xmlns:a16="http://schemas.microsoft.com/office/drawing/2014/main" id="{953E18C1-EEC7-8948-A2B3-2FB72EE24FD8}"/>
              </a:ext>
            </a:extLst>
          </p:cNvPr>
          <p:cNvSpPr>
            <a:spLocks noGrp="1"/>
          </p:cNvSpPr>
          <p:nvPr>
            <p:ph type="sldNum" sz="quarter" idx="10"/>
          </p:nvPr>
        </p:nvSpPr>
        <p:spPr/>
        <p:txBody>
          <a:bodyPr/>
          <a:lstStyle/>
          <a:p>
            <a:fld id="{FCC6AD18-ACFC-2143-ADAA-25F63D5967FD}" type="slidenum">
              <a:rPr lang="en-US" smtClean="0"/>
              <a:t>6</a:t>
            </a:fld>
            <a:endParaRPr lang="en-US"/>
          </a:p>
        </p:txBody>
      </p:sp>
    </p:spTree>
    <p:extLst>
      <p:ext uri="{BB962C8B-B14F-4D97-AF65-F5344CB8AC3E}">
        <p14:creationId xmlns:p14="http://schemas.microsoft.com/office/powerpoint/2010/main" val="2508103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097BD-6DB3-7141-9375-43B85553412A}"/>
              </a:ext>
            </a:extLst>
          </p:cNvPr>
          <p:cNvSpPr>
            <a:spLocks noGrp="1"/>
          </p:cNvSpPr>
          <p:nvPr>
            <p:ph type="title"/>
          </p:nvPr>
        </p:nvSpPr>
        <p:spPr/>
        <p:txBody>
          <a:bodyPr/>
          <a:lstStyle/>
          <a:p>
            <a:r>
              <a:rPr lang="en-US" dirty="0"/>
              <a:t>Making Content Usable</a:t>
            </a:r>
          </a:p>
        </p:txBody>
      </p:sp>
      <p:sp>
        <p:nvSpPr>
          <p:cNvPr id="3" name="Content Placeholder 2">
            <a:extLst>
              <a:ext uri="{FF2B5EF4-FFF2-40B4-BE49-F238E27FC236}">
                <a16:creationId xmlns:a16="http://schemas.microsoft.com/office/drawing/2014/main" id="{E7BD8DCC-8B6C-DB45-8E3A-626297303D6F}"/>
              </a:ext>
            </a:extLst>
          </p:cNvPr>
          <p:cNvSpPr>
            <a:spLocks noGrp="1"/>
          </p:cNvSpPr>
          <p:nvPr>
            <p:ph idx="1"/>
          </p:nvPr>
        </p:nvSpPr>
        <p:spPr/>
        <p:txBody>
          <a:bodyPr/>
          <a:lstStyle/>
          <a:p>
            <a:pPr marL="0" indent="0">
              <a:buNone/>
            </a:pPr>
            <a:r>
              <a:rPr lang="en-US" dirty="0"/>
              <a:t>Objectives</a:t>
            </a:r>
          </a:p>
          <a:p>
            <a:pPr marL="914400" lvl="1" indent="-457200">
              <a:buClr>
                <a:srgbClr val="006097"/>
              </a:buClr>
              <a:buFont typeface="+mj-lt"/>
              <a:buAutoNum type="arabicPeriod"/>
            </a:pPr>
            <a:r>
              <a:rPr lang="en-US" sz="2400" dirty="0"/>
              <a:t>Help Users Understand What Things are and How to Use Them</a:t>
            </a:r>
          </a:p>
          <a:p>
            <a:pPr marL="914400" lvl="1" indent="-457200">
              <a:buClr>
                <a:srgbClr val="006097"/>
              </a:buClr>
              <a:buFont typeface="+mj-lt"/>
              <a:buAutoNum type="arabicPeriod"/>
            </a:pPr>
            <a:r>
              <a:rPr lang="en-US" sz="2400" dirty="0"/>
              <a:t>Help Users Find What They Need</a:t>
            </a:r>
          </a:p>
          <a:p>
            <a:pPr marL="914400" lvl="1" indent="-457200">
              <a:buClr>
                <a:srgbClr val="006097"/>
              </a:buClr>
              <a:buFont typeface="+mj-lt"/>
              <a:buAutoNum type="arabicPeriod"/>
            </a:pPr>
            <a:r>
              <a:rPr lang="en-US" sz="2400" dirty="0"/>
              <a:t>Use Clear and Understandable Content</a:t>
            </a:r>
          </a:p>
          <a:p>
            <a:pPr marL="914400" lvl="1" indent="-457200">
              <a:buClr>
                <a:srgbClr val="006097"/>
              </a:buClr>
              <a:buFont typeface="+mj-lt"/>
              <a:buAutoNum type="arabicPeriod"/>
            </a:pPr>
            <a:r>
              <a:rPr lang="en-US" sz="2400" dirty="0"/>
              <a:t>Help Users Avoid Mistakes and Know How to Correct Them</a:t>
            </a:r>
          </a:p>
          <a:p>
            <a:pPr marL="914400" lvl="1" indent="-457200">
              <a:buClr>
                <a:srgbClr val="006097"/>
              </a:buClr>
              <a:buFont typeface="+mj-lt"/>
              <a:buAutoNum type="arabicPeriod"/>
            </a:pPr>
            <a:r>
              <a:rPr lang="en-US" sz="2400" dirty="0"/>
              <a:t>Help Users Focus</a:t>
            </a:r>
          </a:p>
          <a:p>
            <a:pPr marL="914400" lvl="1" indent="-457200">
              <a:buClr>
                <a:srgbClr val="006097"/>
              </a:buClr>
              <a:buFont typeface="+mj-lt"/>
              <a:buAutoNum type="arabicPeriod"/>
            </a:pPr>
            <a:r>
              <a:rPr lang="en-US" sz="2400" dirty="0"/>
              <a:t>Ensure Processes Do Not Rely on Memory</a:t>
            </a:r>
          </a:p>
          <a:p>
            <a:pPr marL="914400" lvl="1" indent="-457200">
              <a:buClr>
                <a:srgbClr val="006097"/>
              </a:buClr>
              <a:buFont typeface="+mj-lt"/>
              <a:buAutoNum type="arabicPeriod"/>
            </a:pPr>
            <a:r>
              <a:rPr lang="en-US" sz="2400" dirty="0"/>
              <a:t>Provide Help and Support</a:t>
            </a:r>
          </a:p>
          <a:p>
            <a:pPr marL="914400" lvl="1" indent="-457200">
              <a:spcAft>
                <a:spcPts val="1200"/>
              </a:spcAft>
              <a:buClr>
                <a:srgbClr val="006097"/>
              </a:buClr>
              <a:buFont typeface="+mj-lt"/>
              <a:buAutoNum type="arabicPeriod"/>
            </a:pPr>
            <a:r>
              <a:rPr lang="en-US" sz="2400" dirty="0"/>
              <a:t>Support Adaptation and Personalization</a:t>
            </a:r>
          </a:p>
          <a:p>
            <a:pPr marL="0" indent="0">
              <a:lnSpc>
                <a:spcPct val="200000"/>
              </a:lnSpc>
              <a:buNone/>
            </a:pPr>
            <a:r>
              <a:rPr lang="en-US" sz="2000" dirty="0"/>
              <a:t>Link: </a:t>
            </a:r>
            <a:r>
              <a:rPr lang="en-US" sz="2000" dirty="0">
                <a:solidFill>
                  <a:srgbClr val="EF5936"/>
                </a:solidFill>
                <a:hlinkClick r:id="rId3"/>
              </a:rPr>
              <a:t>Making Content Usable for People with Cognitive &amp; Learning Disabilities</a:t>
            </a:r>
            <a:endParaRPr lang="en-US" sz="2000" dirty="0"/>
          </a:p>
          <a:p>
            <a:pPr marL="971550" lvl="1"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A80FCC53-1C1D-2446-80F1-A3C7BAC75764}"/>
              </a:ext>
            </a:extLst>
          </p:cNvPr>
          <p:cNvSpPr>
            <a:spLocks noGrp="1"/>
          </p:cNvSpPr>
          <p:nvPr>
            <p:ph type="sldNum" sz="quarter" idx="10"/>
          </p:nvPr>
        </p:nvSpPr>
        <p:spPr/>
        <p:txBody>
          <a:bodyPr/>
          <a:lstStyle/>
          <a:p>
            <a:fld id="{FCC6AD18-ACFC-2143-ADAA-25F63D5967FD}" type="slidenum">
              <a:rPr lang="en-US" smtClean="0"/>
              <a:t>7</a:t>
            </a:fld>
            <a:endParaRPr lang="en-US"/>
          </a:p>
        </p:txBody>
      </p:sp>
    </p:spTree>
    <p:extLst>
      <p:ext uri="{BB962C8B-B14F-4D97-AF65-F5344CB8AC3E}">
        <p14:creationId xmlns:p14="http://schemas.microsoft.com/office/powerpoint/2010/main" val="3631581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84095" y="234778"/>
            <a:ext cx="11250706" cy="544744"/>
          </a:xfrm>
        </p:spPr>
        <p:txBody>
          <a:bodyPr/>
          <a:lstStyle/>
          <a:p>
            <a:r>
              <a:rPr lang="en-US" dirty="0"/>
              <a:t>Alison: Aging User with Mild Cognitive Impairment</a:t>
            </a:r>
            <a:br>
              <a:rPr lang="en-US" b="1" dirty="0"/>
            </a:br>
            <a:endParaRPr lang="en-US" dirty="0"/>
          </a:p>
        </p:txBody>
      </p:sp>
      <p:pic>
        <p:nvPicPr>
          <p:cNvPr id="12" name="Content Placeholder 5" descr="Older Caucasian woman standing outdoors and looking at the camera with a serious expression. She is wearing a button down shirt over a t-shirt and glasses.">
            <a:extLst>
              <a:ext uri="{FF2B5EF4-FFF2-40B4-BE49-F238E27FC236}">
                <a16:creationId xmlns:a16="http://schemas.microsoft.com/office/drawing/2014/main" id="{7BA82BAA-58EB-3448-90ED-270240570DCB}"/>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bwMode="auto">
          <a:xfrm>
            <a:off x="241544" y="1301750"/>
            <a:ext cx="3743601" cy="3982065"/>
          </a:xfrm>
          <a:prstGeom prst="rect">
            <a:avLst/>
          </a:prstGeom>
          <a:noFill/>
          <a:ln>
            <a:solidFill>
              <a:srgbClr val="000000">
                <a:lumMod val="65000"/>
                <a:lumOff val="35000"/>
              </a:srgbClr>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extLst>
              <a:ext uri="{FF2B5EF4-FFF2-40B4-BE49-F238E27FC236}">
                <a16:creationId xmlns:a16="http://schemas.microsoft.com/office/drawing/2014/main" id="{725AB4DF-2057-2C48-B120-17496103B8B8}"/>
              </a:ext>
            </a:extLst>
          </p:cNvPr>
          <p:cNvSpPr txBox="1"/>
          <p:nvPr/>
        </p:nvSpPr>
        <p:spPr>
          <a:xfrm>
            <a:off x="4377014" y="1276790"/>
            <a:ext cx="7322617" cy="5016758"/>
          </a:xfrm>
          <a:prstGeom prst="rect">
            <a:avLst/>
          </a:prstGeom>
          <a:noFill/>
        </p:spPr>
        <p:txBody>
          <a:bodyPr wrap="square">
            <a:spAutoFit/>
          </a:bodyPr>
          <a:lstStyle/>
          <a:p>
            <a:pPr algn="l"/>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I’m not sure what I should press. I pressed something that looked like the “buy” button but it did nothing. I am not sure if it is me or if this web site just doesn’t work.</a:t>
            </a:r>
          </a:p>
          <a:p>
            <a:pPr algn="l"/>
            <a:endParaRPr lang="en-US" sz="2000" b="0" i="0" dirty="0">
              <a:solidFill>
                <a:srgbClr val="000000"/>
              </a:solidFill>
              <a:effectLst/>
              <a:latin typeface="Arial" panose="020B0604020202020204" pitchFamily="34" charset="0"/>
            </a:endParaRPr>
          </a:p>
          <a:p>
            <a:pPr algn="l"/>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The “buy” button was clearly something I could click. The process was easy. I have now bought matching dresses for all the grandchildren.</a:t>
            </a:r>
          </a:p>
          <a:p>
            <a:pPr algn="l"/>
            <a:endParaRPr lang="en-US" sz="2000" dirty="0">
              <a:solidFill>
                <a:srgbClr val="000000"/>
              </a:solidFill>
            </a:endParaRPr>
          </a:p>
          <a:p>
            <a:pPr algn="l"/>
            <a:r>
              <a:rPr lang="en-US" sz="2000" b="1" dirty="0">
                <a:solidFill>
                  <a:srgbClr val="000000"/>
                </a:solidFill>
              </a:rPr>
              <a:t>Sample User Needs</a:t>
            </a:r>
          </a:p>
          <a:p>
            <a:pPr marL="285750" indent="-285750">
              <a:buFont typeface="Arial" panose="020B0604020202020204" pitchFamily="34" charset="0"/>
              <a:buChar char="•"/>
            </a:pPr>
            <a:r>
              <a:rPr lang="en-US" sz="2000" dirty="0">
                <a:solidFill>
                  <a:srgbClr val="000000"/>
                </a:solidFill>
              </a:rPr>
              <a:t>Use a familiar hierarchy and design</a:t>
            </a:r>
          </a:p>
          <a:p>
            <a:pPr marL="285750" indent="-285750">
              <a:buFont typeface="Arial" panose="020B0604020202020204" pitchFamily="34" charset="0"/>
              <a:buChar char="•"/>
            </a:pPr>
            <a:r>
              <a:rPr lang="en-US" sz="2000" dirty="0">
                <a:solidFill>
                  <a:srgbClr val="000000"/>
                </a:solidFill>
              </a:rPr>
              <a:t>Use a consistent visual design</a:t>
            </a:r>
          </a:p>
          <a:p>
            <a:pPr marL="285750" indent="-285750">
              <a:buFont typeface="Arial" panose="020B0604020202020204" pitchFamily="34" charset="0"/>
              <a:buChar char="•"/>
            </a:pPr>
            <a:r>
              <a:rPr lang="en-US" sz="2000" dirty="0">
                <a:solidFill>
                  <a:srgbClr val="000000"/>
                </a:solidFill>
              </a:rPr>
              <a:t>Clearly identify controls and their use</a:t>
            </a:r>
          </a:p>
          <a:p>
            <a:pPr marL="285750" indent="-285750">
              <a:buFont typeface="Arial" panose="020B0604020202020204" pitchFamily="34" charset="0"/>
              <a:buChar char="•"/>
            </a:pPr>
            <a:r>
              <a:rPr lang="en-US" sz="2000" dirty="0">
                <a:solidFill>
                  <a:srgbClr val="000000"/>
                </a:solidFill>
              </a:rPr>
              <a:t>Make the relationship clear between controls and the content they affect</a:t>
            </a:r>
          </a:p>
          <a:p>
            <a:pPr marL="285750" indent="-285750">
              <a:buFont typeface="Arial" panose="020B0604020202020204" pitchFamily="34" charset="0"/>
              <a:buChar char="•"/>
            </a:pPr>
            <a:r>
              <a:rPr lang="en-US" sz="2000" dirty="0">
                <a:solidFill>
                  <a:srgbClr val="000000"/>
                </a:solidFill>
              </a:rPr>
              <a:t>Provide human help</a:t>
            </a:r>
          </a:p>
          <a:p>
            <a:pPr marL="285750" indent="-285750">
              <a:buFont typeface="Arial" panose="020B0604020202020204" pitchFamily="34" charset="0"/>
              <a:buChar char="•"/>
            </a:pPr>
            <a:r>
              <a:rPr lang="en-US" sz="2000" dirty="0">
                <a:solidFill>
                  <a:srgbClr val="000000"/>
                </a:solidFill>
              </a:rPr>
              <a:t>Make it easy to find help and give feedback</a:t>
            </a:r>
            <a:endParaRPr lang="en-US" sz="2000" i="0" dirty="0">
              <a:solidFill>
                <a:srgbClr val="000000"/>
              </a:solidFill>
              <a:effectLst/>
              <a:latin typeface="Arial" panose="020B0604020202020204" pitchFamily="34" charset="0"/>
            </a:endParaRPr>
          </a:p>
        </p:txBody>
      </p:sp>
      <p:sp>
        <p:nvSpPr>
          <p:cNvPr id="9" name="Slide Number Placeholder 8">
            <a:extLst>
              <a:ext uri="{FF2B5EF4-FFF2-40B4-BE49-F238E27FC236}">
                <a16:creationId xmlns:a16="http://schemas.microsoft.com/office/drawing/2014/main" id="{CCB79AC5-FC3A-F648-AE86-E5AF78562A67}"/>
              </a:ext>
            </a:extLst>
          </p:cNvPr>
          <p:cNvSpPr>
            <a:spLocks noGrp="1"/>
          </p:cNvSpPr>
          <p:nvPr>
            <p:ph type="sldNum" sz="quarter" idx="10"/>
          </p:nvPr>
        </p:nvSpPr>
        <p:spPr/>
        <p:txBody>
          <a:bodyPr/>
          <a:lstStyle/>
          <a:p>
            <a:fld id="{FCC6AD18-ACFC-2143-ADAA-25F63D5967FD}" type="slidenum">
              <a:rPr lang="en-US" smtClean="0"/>
              <a:t>8</a:t>
            </a:fld>
            <a:endParaRPr lang="en-US"/>
          </a:p>
        </p:txBody>
      </p:sp>
    </p:spTree>
    <p:extLst>
      <p:ext uri="{BB962C8B-B14F-4D97-AF65-F5344CB8AC3E}">
        <p14:creationId xmlns:p14="http://schemas.microsoft.com/office/powerpoint/2010/main" val="3050742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02083-78D4-0E44-A298-B9E1127771E7}"/>
              </a:ext>
            </a:extLst>
          </p:cNvPr>
          <p:cNvSpPr>
            <a:spLocks noGrp="1"/>
          </p:cNvSpPr>
          <p:nvPr>
            <p:ph type="title"/>
          </p:nvPr>
        </p:nvSpPr>
        <p:spPr>
          <a:xfrm>
            <a:off x="484095" y="100717"/>
            <a:ext cx="10972800" cy="544744"/>
          </a:xfrm>
        </p:spPr>
        <p:txBody>
          <a:bodyPr/>
          <a:lstStyle/>
          <a:p>
            <a:r>
              <a:rPr lang="en-US" dirty="0"/>
              <a:t>Make the relationship clear between controls and the content they affect</a:t>
            </a:r>
            <a:br>
              <a:rPr lang="en-US" dirty="0"/>
            </a:br>
            <a:endParaRPr lang="en-US" dirty="0"/>
          </a:p>
        </p:txBody>
      </p:sp>
      <p:sp>
        <p:nvSpPr>
          <p:cNvPr id="3" name="Content Placeholder 2">
            <a:extLst>
              <a:ext uri="{FF2B5EF4-FFF2-40B4-BE49-F238E27FC236}">
                <a16:creationId xmlns:a16="http://schemas.microsoft.com/office/drawing/2014/main" id="{65C1A4A1-2AED-FA43-B101-A12B67CC48BF}"/>
              </a:ext>
            </a:extLst>
          </p:cNvPr>
          <p:cNvSpPr>
            <a:spLocks noGrp="1"/>
          </p:cNvSpPr>
          <p:nvPr>
            <p:ph idx="1"/>
          </p:nvPr>
        </p:nvSpPr>
        <p:spPr/>
        <p:txBody>
          <a:bodyPr/>
          <a:lstStyle/>
          <a:p>
            <a:pPr marL="0" indent="0">
              <a:buNone/>
            </a:pPr>
            <a:r>
              <a:rPr lang="en-US" dirty="0"/>
              <a:t>The relationship between controls and affected content should be completely clear and unambiguous.</a:t>
            </a:r>
          </a:p>
          <a:p>
            <a:r>
              <a:rPr lang="en-US" dirty="0"/>
              <a:t>This can be achieved through:</a:t>
            </a:r>
          </a:p>
          <a:p>
            <a:pPr marL="457200" lvl="1" indent="-457200">
              <a:buClr>
                <a:srgbClr val="006097"/>
              </a:buClr>
              <a:buFont typeface="Arial" panose="020B0604020202020204" pitchFamily="34" charset="0"/>
              <a:buChar char="•"/>
            </a:pPr>
            <a:r>
              <a:rPr lang="en-US" dirty="0"/>
              <a:t>visually grouping controls with the content they relate to,</a:t>
            </a:r>
          </a:p>
          <a:p>
            <a:pPr marL="457200" lvl="1" indent="-457200">
              <a:buClr>
                <a:srgbClr val="006097"/>
              </a:buClr>
              <a:buFont typeface="Arial" panose="020B0604020202020204" pitchFamily="34" charset="0"/>
              <a:buChar char="•"/>
            </a:pPr>
            <a:r>
              <a:rPr lang="en-US" dirty="0"/>
              <a:t>including controls within the region they affect,</a:t>
            </a:r>
          </a:p>
          <a:p>
            <a:pPr marL="457200" lvl="1" indent="-457200">
              <a:buClr>
                <a:srgbClr val="006097"/>
              </a:buClr>
              <a:buFont typeface="Arial" panose="020B0604020202020204" pitchFamily="34" charset="0"/>
              <a:buChar char="•"/>
            </a:pPr>
            <a:r>
              <a:rPr lang="en-US" dirty="0"/>
              <a:t>using clear dividers or white space between regions in a page that may have separate controls or a scroll bar,</a:t>
            </a:r>
          </a:p>
          <a:p>
            <a:pPr marL="457200" lvl="1" indent="-457200">
              <a:buClr>
                <a:srgbClr val="006097"/>
              </a:buClr>
              <a:buFont typeface="Arial" panose="020B0604020202020204" pitchFamily="34" charset="0"/>
              <a:buChar char="•"/>
            </a:pPr>
            <a:r>
              <a:rPr lang="en-US" dirty="0"/>
              <a:t>avoiding multiple or nested scrolling area</a:t>
            </a:r>
          </a:p>
          <a:p>
            <a:endParaRPr lang="en-US" dirty="0"/>
          </a:p>
        </p:txBody>
      </p:sp>
      <p:sp>
        <p:nvSpPr>
          <p:cNvPr id="4" name="Slide Number Placeholder 3">
            <a:extLst>
              <a:ext uri="{FF2B5EF4-FFF2-40B4-BE49-F238E27FC236}">
                <a16:creationId xmlns:a16="http://schemas.microsoft.com/office/drawing/2014/main" id="{67E8038C-97CA-BB4F-BC06-7DEB58602BD4}"/>
              </a:ext>
            </a:extLst>
          </p:cNvPr>
          <p:cNvSpPr>
            <a:spLocks noGrp="1"/>
          </p:cNvSpPr>
          <p:nvPr>
            <p:ph type="sldNum" sz="quarter" idx="10"/>
          </p:nvPr>
        </p:nvSpPr>
        <p:spPr/>
        <p:txBody>
          <a:bodyPr/>
          <a:lstStyle/>
          <a:p>
            <a:fld id="{FCC6AD18-ACFC-2143-ADAA-25F63D5967FD}" type="slidenum">
              <a:rPr lang="en-US" smtClean="0"/>
              <a:t>9</a:t>
            </a:fld>
            <a:endParaRPr lang="en-US"/>
          </a:p>
        </p:txBody>
      </p:sp>
    </p:spTree>
    <p:extLst>
      <p:ext uri="{BB962C8B-B14F-4D97-AF65-F5344CB8AC3E}">
        <p14:creationId xmlns:p14="http://schemas.microsoft.com/office/powerpoint/2010/main" val="2619923928"/>
      </p:ext>
    </p:extLst>
  </p:cSld>
  <p:clrMapOvr>
    <a:masterClrMapping/>
  </p:clrMapOvr>
</p:sld>
</file>

<file path=ppt/theme/theme1.xml><?xml version="1.0" encoding="utf-8"?>
<a:theme xmlns:a="http://schemas.openxmlformats.org/drawingml/2006/main" name="Master Cover Slide">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1 Presentation Template" id="{EB493D76-6AEE-964C-94BF-E01172C39244}" vid="{B6E669F8-FA00-E240-A7FB-700CBAD5E668}"/>
    </a:ext>
  </a:extLst>
</a:theme>
</file>

<file path=ppt/theme/theme2.xml><?xml version="1.0" encoding="utf-8"?>
<a:theme xmlns:a="http://schemas.openxmlformats.org/drawingml/2006/main" name="Content Layout">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AAF 2021 Presentation Template" id="{EB493D76-6AEE-964C-94BF-E01172C39244}" vid="{1C683DA7-01E5-724D-AF43-DA0386D2E433}"/>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212</TotalTime>
  <Words>5636</Words>
  <Application>Microsoft Office PowerPoint</Application>
  <PresentationFormat>Widescreen</PresentationFormat>
  <Paragraphs>572</Paragraphs>
  <Slides>42</Slides>
  <Notes>32</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42</vt:i4>
      </vt:variant>
    </vt:vector>
  </HeadingPairs>
  <TitlesOfParts>
    <vt:vector size="47" baseType="lpstr">
      <vt:lpstr>Arial</vt:lpstr>
      <vt:lpstr>Helvetica Neue</vt:lpstr>
      <vt:lpstr>Noto Sans Symbols</vt:lpstr>
      <vt:lpstr>Master Cover Slide</vt:lpstr>
      <vt:lpstr>Content Layout</vt:lpstr>
      <vt:lpstr>Annual Interagency  Accessibility Forum</vt:lpstr>
      <vt:lpstr>Introduction: Rachael Bradley Montgomery</vt:lpstr>
      <vt:lpstr>Objectives</vt:lpstr>
      <vt:lpstr>Agenda</vt:lpstr>
      <vt:lpstr>Functional Needs: Cognitive &amp; Learning Disabilities</vt:lpstr>
      <vt:lpstr>Related Situational or Temporary Disabilities</vt:lpstr>
      <vt:lpstr>Making Content Usable</vt:lpstr>
      <vt:lpstr>Alison: Aging User with Mild Cognitive Impairment </vt:lpstr>
      <vt:lpstr>Make the relationship clear between controls and the content they affect </vt:lpstr>
      <vt:lpstr>Example Waterford Fair (1/2)</vt:lpstr>
      <vt:lpstr>Example Waterford Fair (2/2)</vt:lpstr>
      <vt:lpstr>Amy: Autistic Computer Scientist  </vt:lpstr>
      <vt:lpstr>Explain Implied Content</vt:lpstr>
      <vt:lpstr>A Challenge</vt:lpstr>
      <vt:lpstr>George: User with Down Syndrome, Works in Market   </vt:lpstr>
      <vt:lpstr>Support a Personalized and Familiar Interface </vt:lpstr>
      <vt:lpstr>Gopal: Retired Lawyer with Dementia  </vt:lpstr>
      <vt:lpstr>Notify users of fees and charges at the start of task</vt:lpstr>
      <vt:lpstr>Clearly state the results and disadvantages of actions, options, and selections   </vt:lpstr>
      <vt:lpstr>Examples from Alaska Airlines</vt:lpstr>
      <vt:lpstr>Example from Giant Food Delivery</vt:lpstr>
      <vt:lpstr>Jonathan: Therapist with Dyscalculia   </vt:lpstr>
      <vt:lpstr>Provide alternatives for numbers / numerical concepts</vt:lpstr>
      <vt:lpstr>How warm or cold is 272 Kelvin?</vt:lpstr>
      <vt:lpstr>Kwame: A Traumatic Brain Injury Survivor    </vt:lpstr>
      <vt:lpstr>Provide information so a user can complete and prepare for a task</vt:lpstr>
      <vt:lpstr>Example:  EIN Application</vt:lpstr>
      <vt:lpstr>Maria: A User who has Memory Loss</vt:lpstr>
      <vt:lpstr>Make it easy to find the most important actions and information on the page </vt:lpstr>
      <vt:lpstr>Example: IRS Main Page</vt:lpstr>
      <vt:lpstr>Sam: Librarian who has a Hemiplegia and Aphasia</vt:lpstr>
      <vt:lpstr>Make Each Step Clear </vt:lpstr>
      <vt:lpstr>Example: Application Process</vt:lpstr>
      <vt:lpstr>Tal: Student with Dyslexia, Impaired Eye Hand Coordination</vt:lpstr>
      <vt:lpstr>Provide a Login that Does Not Rely on Memory or Other Cognitive Skills</vt:lpstr>
      <vt:lpstr>Yuki: A Yoga Teacher who has AD(H)D</vt:lpstr>
      <vt:lpstr>Break Media into Chunks </vt:lpstr>
      <vt:lpstr>Examples: Brunswick Museum and Yoga Video</vt:lpstr>
      <vt:lpstr>Plain Language / Clear Language</vt:lpstr>
      <vt:lpstr>Which Do YOU understand faster?</vt:lpstr>
      <vt:lpstr>Next Steps</vt:lpstr>
      <vt:lpstr>Questions?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Designing to Support People with Cognitive and Learning Disabilities</dc:title>
  <dc:subject/>
  <dc:creator>MichaelDHorton</dc:creator>
  <cp:keywords/>
  <dc:description/>
  <cp:lastModifiedBy>AntoniaHHarward</cp:lastModifiedBy>
  <cp:revision>22</cp:revision>
  <dcterms:created xsi:type="dcterms:W3CDTF">2020-09-11T19:28:10Z</dcterms:created>
  <dcterms:modified xsi:type="dcterms:W3CDTF">2021-10-08T15:34:35Z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ies>
</file>